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90" r:id="rId2"/>
    <p:sldId id="256" r:id="rId3"/>
    <p:sldId id="287" r:id="rId4"/>
    <p:sldId id="296" r:id="rId5"/>
    <p:sldId id="294" r:id="rId6"/>
    <p:sldId id="275" r:id="rId7"/>
    <p:sldId id="288" r:id="rId8"/>
    <p:sldId id="297" r:id="rId9"/>
    <p:sldId id="292" r:id="rId10"/>
    <p:sldId id="27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851" autoAdjust="0"/>
  </p:normalViewPr>
  <p:slideViewPr>
    <p:cSldViewPr>
      <p:cViewPr>
        <p:scale>
          <a:sx n="110" d="100"/>
          <a:sy n="110" d="100"/>
        </p:scale>
        <p:origin x="-164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8966F7-8B5A-48DC-910B-14CF93238E28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CF3B0-ACF7-447E-B157-89C8BF48F5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473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CF3B0-ACF7-447E-B157-89C8BF48F5DC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CF3B0-ACF7-447E-B157-89C8BF48F5DC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CF3B0-ACF7-447E-B157-89C8BF48F5DC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98BE6-2AD4-46C4-A900-76D182601295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0A2D3-0EF7-40AE-B142-6627E85019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98BE6-2AD4-46C4-A900-76D182601295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0A2D3-0EF7-40AE-B142-6627E85019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98BE6-2AD4-46C4-A900-76D182601295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0A2D3-0EF7-40AE-B142-6627E85019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98BE6-2AD4-46C4-A900-76D182601295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0A2D3-0EF7-40AE-B142-6627E85019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98BE6-2AD4-46C4-A900-76D182601295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0A2D3-0EF7-40AE-B142-6627E85019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98BE6-2AD4-46C4-A900-76D182601295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0A2D3-0EF7-40AE-B142-6627E85019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98BE6-2AD4-46C4-A900-76D182601295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0A2D3-0EF7-40AE-B142-6627E85019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98BE6-2AD4-46C4-A900-76D182601295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0A2D3-0EF7-40AE-B142-6627E85019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98BE6-2AD4-46C4-A900-76D182601295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0A2D3-0EF7-40AE-B142-6627E85019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98BE6-2AD4-46C4-A900-76D182601295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0A2D3-0EF7-40AE-B142-6627E85019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98BE6-2AD4-46C4-A900-76D182601295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0A2D3-0EF7-40AE-B142-6627E85019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98BE6-2AD4-46C4-A900-76D182601295}" type="datetimeFigureOut">
              <a:rPr lang="ru-RU" smtClean="0"/>
              <a:pPr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0A2D3-0EF7-40AE-B142-6627E850199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Комплектование</a:t>
            </a:r>
            <a:endParaRPr lang="ru-RU" b="1" dirty="0"/>
          </a:p>
        </p:txBody>
      </p:sp>
      <p:sp>
        <p:nvSpPr>
          <p:cNvPr id="5" name="Подзаголовок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tx1"/>
                </a:solidFill>
              </a:rPr>
              <a:t>2020-2021 учебный год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216654"/>
              </p:ext>
            </p:extLst>
          </p:nvPr>
        </p:nvGraphicFramePr>
        <p:xfrm>
          <a:off x="571472" y="500042"/>
          <a:ext cx="7072362" cy="5727634"/>
        </p:xfrm>
        <a:graphic>
          <a:graphicData uri="http://schemas.openxmlformats.org/drawingml/2006/table">
            <a:tbl>
              <a:tblPr/>
              <a:tblGrid>
                <a:gridCol w="2071702"/>
                <a:gridCol w="2643206"/>
                <a:gridCol w="2357454"/>
              </a:tblGrid>
              <a:tr h="162821"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подтверждено обучение выбывших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из них выпускников</a:t>
                      </a:r>
                    </a:p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9 классов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82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ОУ№1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82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ОУ№4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82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ОУ№8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82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ОУ№13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82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ОУ№14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82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ОУ№16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82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ОУ№17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82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ОУ№18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82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ОУ№20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82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ОУ№21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84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ОУ с.Полдневая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84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ОУ п.Зюзельский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84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ОУ </a:t>
                      </a:r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п.Ст-Полевской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84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ОУ С.Мраморское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84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ОУ с.Курганово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564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ОУ С.К.Брод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/>
          <a:srcRect r="44317"/>
          <a:stretch>
            <a:fillRect/>
          </a:stretch>
        </p:blipFill>
        <p:spPr bwMode="auto">
          <a:xfrm>
            <a:off x="142844" y="4929198"/>
            <a:ext cx="1193312" cy="1824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85720" y="142852"/>
          <a:ext cx="8715436" cy="1643074"/>
        </p:xfrm>
        <a:graphic>
          <a:graphicData uri="http://schemas.openxmlformats.org/drawingml/2006/table">
            <a:tbl>
              <a:tblPr/>
              <a:tblGrid>
                <a:gridCol w="1571636"/>
                <a:gridCol w="1502456"/>
                <a:gridCol w="1351573"/>
                <a:gridCol w="1380955"/>
                <a:gridCol w="1454408"/>
                <a:gridCol w="1454408"/>
              </a:tblGrid>
              <a:tr h="51047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2016/2017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2017/2018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2018/2019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2019/2020</a:t>
                      </a:r>
                      <a:endParaRPr lang="ru-RU" sz="20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2020/2021</a:t>
                      </a:r>
                      <a:endParaRPr lang="ru-RU" sz="20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08205"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Число</a:t>
                      </a:r>
                      <a:r>
                        <a:rPr lang="ru-RU" sz="1600" b="1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учащихся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8 258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8 517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8 814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28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9 067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28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9 170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24391"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динамика показателя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+309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+259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24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+297</a:t>
                      </a:r>
                      <a:endParaRPr lang="ru-RU" sz="24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24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+253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24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+ 103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14282" y="2428868"/>
          <a:ext cx="3357585" cy="1499886"/>
        </p:xfrm>
        <a:graphic>
          <a:graphicData uri="http://schemas.openxmlformats.org/drawingml/2006/table">
            <a:tbl>
              <a:tblPr/>
              <a:tblGrid>
                <a:gridCol w="1119195"/>
                <a:gridCol w="1119195"/>
                <a:gridCol w="1119195"/>
              </a:tblGrid>
              <a:tr h="562183">
                <a:tc gridSpan="3">
                  <a:txBody>
                    <a:bodyPr/>
                    <a:lstStyle/>
                    <a:p>
                      <a:pPr algn="ctr" rtl="0" fontAlgn="t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формы получения образования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rtl="0" fontAlgn="t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t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091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очная </a:t>
                      </a:r>
                      <a:r>
                        <a:rPr lang="ru-RU" sz="2000" b="1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заочная</a:t>
                      </a:r>
                      <a:r>
                        <a:rPr lang="ru-RU" sz="2000" b="1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семейная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48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9 107</a:t>
                      </a:r>
                      <a:endParaRPr lang="ru-RU" sz="28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28</a:t>
                      </a:r>
                      <a:endParaRPr lang="ru-RU" sz="28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35</a:t>
                      </a:r>
                      <a:endParaRPr lang="ru-RU" sz="28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42910" y="4214818"/>
            <a:ext cx="2428892" cy="584775"/>
          </a:xfrm>
          <a:prstGeom prst="rect">
            <a:avLst/>
          </a:prstGeom>
          <a:gradFill>
            <a:gsLst>
              <a:gs pos="0">
                <a:srgbClr val="00B050"/>
              </a:gs>
              <a:gs pos="37000">
                <a:srgbClr val="00B05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город - село</a:t>
            </a:r>
            <a:endParaRPr lang="ru-RU" sz="3200" b="1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2071670" y="1785926"/>
            <a:ext cx="6643734" cy="642942"/>
            <a:chOff x="0" y="-8169"/>
            <a:chExt cx="6505578" cy="1071570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8" name="Стрелка вниз 7"/>
            <p:cNvSpPr/>
            <p:nvPr/>
          </p:nvSpPr>
          <p:spPr>
            <a:xfrm rot="16200000">
              <a:off x="2717004" y="-2725173"/>
              <a:ext cx="1071570" cy="6505578"/>
            </a:xfrm>
            <a:prstGeom prst="downArrow">
              <a:avLst>
                <a:gd name="adj1" fmla="val 72085"/>
                <a:gd name="adj2" fmla="val 50000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 sz="1100" dirty="0"/>
            </a:p>
          </p:txBody>
        </p:sp>
        <p:sp>
          <p:nvSpPr>
            <p:cNvPr id="9" name="TextBox 3"/>
            <p:cNvSpPr txBox="1"/>
            <p:nvPr/>
          </p:nvSpPr>
          <p:spPr>
            <a:xfrm>
              <a:off x="1818764" y="239116"/>
              <a:ext cx="3199038" cy="481008"/>
            </a:xfrm>
            <a:prstGeom prst="rect">
              <a:avLst/>
            </a:prstGeom>
            <a:grp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4400" b="1" dirty="0" smtClean="0"/>
                <a:t>+ 9 1 2</a:t>
              </a:r>
              <a:endParaRPr lang="ru-RU" sz="4400" b="1" dirty="0"/>
            </a:p>
          </p:txBody>
        </p:sp>
      </p:grpSp>
      <p:sp>
        <p:nvSpPr>
          <p:cNvPr id="13" name="Стрелка вниз 12"/>
          <p:cNvSpPr/>
          <p:nvPr/>
        </p:nvSpPr>
        <p:spPr>
          <a:xfrm rot="10800000">
            <a:off x="2214546" y="4929198"/>
            <a:ext cx="357190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714612" y="5072074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+ 99</a:t>
            </a:r>
            <a:endParaRPr lang="ru-RU" sz="2400" b="1" dirty="0"/>
          </a:p>
        </p:txBody>
      </p:sp>
      <p:sp>
        <p:nvSpPr>
          <p:cNvPr id="15" name="Стрелка вниз 14"/>
          <p:cNvSpPr/>
          <p:nvPr/>
        </p:nvSpPr>
        <p:spPr>
          <a:xfrm rot="10800000">
            <a:off x="2143108" y="5857892"/>
            <a:ext cx="357190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2571736" y="6000768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+ 4</a:t>
            </a:r>
            <a:endParaRPr lang="ru-RU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285852" y="5000636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8 531</a:t>
            </a:r>
            <a:endParaRPr lang="ru-RU" sz="2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357290" y="5857892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639</a:t>
            </a:r>
            <a:endParaRPr lang="ru-RU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2" y="2714620"/>
            <a:ext cx="5175322" cy="385765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15206" y="3429000"/>
            <a:ext cx="1493149" cy="15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2"/>
            <a:ext cx="5572132" cy="614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3" cstate="print"/>
          <a:srcRect l="14211"/>
          <a:stretch>
            <a:fillRect/>
          </a:stretch>
        </p:blipFill>
        <p:spPr bwMode="auto">
          <a:xfrm>
            <a:off x="3857620" y="0"/>
            <a:ext cx="5072098" cy="15716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7929554" y="0"/>
            <a:ext cx="121444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4651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572396" y="857232"/>
            <a:ext cx="1285884" cy="6463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4519</a:t>
            </a:r>
            <a:endParaRPr lang="ru-RU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429224" y="2928934"/>
            <a:ext cx="3714776" cy="206210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 smtClean="0"/>
              <a:t>Классы «норма» – 8 828</a:t>
            </a:r>
          </a:p>
          <a:p>
            <a:pPr algn="r"/>
            <a:endParaRPr lang="ru-RU" sz="3200" b="1" dirty="0" smtClean="0"/>
          </a:p>
          <a:p>
            <a:pPr algn="r"/>
            <a:r>
              <a:rPr lang="ru-RU" sz="3200" b="1" dirty="0" smtClean="0"/>
              <a:t>Классы КРО – 3 42</a:t>
            </a:r>
            <a:endParaRPr lang="ru-RU" sz="3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7643866" cy="404338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4143380"/>
            <a:ext cx="5980084" cy="27146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357950" y="2357430"/>
          <a:ext cx="2609864" cy="3100406"/>
        </p:xfrm>
        <a:graphic>
          <a:graphicData uri="http://schemas.openxmlformats.org/drawingml/2006/table">
            <a:tbl>
              <a:tblPr/>
              <a:tblGrid>
                <a:gridCol w="1571636"/>
                <a:gridCol w="1038228"/>
              </a:tblGrid>
              <a:tr h="61198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ОУ №16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12,6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1198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ОУ №8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10,5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6910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ОУ №17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10,2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6910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ОУ №14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10,1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6910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ОУ №21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9,8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6910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ОУ №18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6072198" y="1714488"/>
            <a:ext cx="307180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ru-RU" sz="3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Классы КРО</a:t>
            </a:r>
            <a:endParaRPr lang="ru-RU" sz="3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735808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Классы   «норма»</a:t>
            </a:r>
            <a:endParaRPr lang="ru-RU" sz="4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928926" y="1857364"/>
          <a:ext cx="3214710" cy="3000396"/>
        </p:xfrm>
        <a:graphic>
          <a:graphicData uri="http://schemas.openxmlformats.org/drawingml/2006/table">
            <a:tbl>
              <a:tblPr/>
              <a:tblGrid>
                <a:gridCol w="2472854"/>
                <a:gridCol w="741856"/>
              </a:tblGrid>
              <a:tr h="50006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2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ОУ с.Полдневая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16,4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2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ОУ </a:t>
                      </a:r>
                      <a:r>
                        <a:rPr lang="ru-RU" sz="2200" b="1" kern="12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п.Зюзельский</a:t>
                      </a:r>
                      <a:endParaRPr lang="ru-RU" sz="2200" b="1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13,2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2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ОУ с.К.Брод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12,6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2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ОУ </a:t>
                      </a:r>
                      <a:r>
                        <a:rPr lang="ru-RU" sz="2200" b="1" kern="12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п.Ст-Полевской</a:t>
                      </a:r>
                      <a:endParaRPr lang="ru-RU" sz="2200" b="1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8,3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2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ОУ  </a:t>
                      </a:r>
                      <a:r>
                        <a:rPr lang="ru-RU" sz="2200" b="1" kern="12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с.Курганово</a:t>
                      </a:r>
                      <a:endParaRPr lang="ru-RU" sz="2200" b="1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8,2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2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ОУ </a:t>
                      </a:r>
                      <a:r>
                        <a:rPr lang="ru-RU" sz="2200" b="1" kern="12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с.Мраморское</a:t>
                      </a:r>
                      <a:endParaRPr lang="ru-RU" sz="2200" b="1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6,9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5072074"/>
            <a:ext cx="2714612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ПГО – 25,8</a:t>
            </a:r>
            <a:endParaRPr lang="ru-RU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14678" y="5143512"/>
            <a:ext cx="2571768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ПГО – 11,4</a:t>
            </a:r>
            <a:endParaRPr lang="ru-RU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86512" y="5929330"/>
            <a:ext cx="2571768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ПГО – 10,7</a:t>
            </a:r>
            <a:endParaRPr lang="ru-RU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57752" y="357166"/>
            <a:ext cx="4286248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 smtClean="0"/>
              <a:t>Классов «норма» – 374 </a:t>
            </a:r>
          </a:p>
          <a:p>
            <a:pPr algn="r"/>
            <a:r>
              <a:rPr lang="ru-RU" sz="3200" b="1" dirty="0" smtClean="0"/>
              <a:t>Классов КРО - 32</a:t>
            </a:r>
            <a:endParaRPr lang="ru-RU" sz="3200" b="1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14282" y="928670"/>
          <a:ext cx="2571768" cy="3913696"/>
        </p:xfrm>
        <a:graphic>
          <a:graphicData uri="http://schemas.openxmlformats.org/drawingml/2006/table">
            <a:tbl>
              <a:tblPr/>
              <a:tblGrid>
                <a:gridCol w="1505426"/>
                <a:gridCol w="1066342"/>
              </a:tblGrid>
              <a:tr h="2857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ОУ №8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27,1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387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ОУ №14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3951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ОУ №21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26,5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3951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ОУ №20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26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3951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ОУ №4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25,8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3951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ОУ №16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25,5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3951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ОУ №18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25,5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3951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ОУ №1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25,4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3951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ОУ №13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25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3951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ОУ №17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24,3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928793" y="428604"/>
          <a:ext cx="7000925" cy="155448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643339"/>
                <a:gridCol w="1430725"/>
                <a:gridCol w="1926861"/>
              </a:tblGrid>
              <a:tr h="29940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strike="noStrike" kern="1200" dirty="0" smtClean="0"/>
                        <a:t>Дети с ОВЗ</a:t>
                      </a:r>
                      <a:endParaRPr lang="ru-RU" sz="1800" b="1" i="0" u="none" strike="noStrike" kern="12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strike="noStrike" kern="1200" dirty="0" smtClean="0"/>
                        <a:t>Дети-инвалиды</a:t>
                      </a:r>
                      <a:endParaRPr lang="ru-RU" sz="1800" b="1" i="0" u="none" strike="noStrike" kern="12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35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u="none" strike="noStrike" kern="1200" dirty="0" smtClean="0"/>
                        <a:t>общеобразовательные классы</a:t>
                      </a:r>
                      <a:endParaRPr lang="ru-RU" sz="2000" b="1" i="0" u="none" strike="noStrike" kern="12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u="none" strike="noStrike" kern="1200" dirty="0" smtClean="0"/>
                        <a:t>225</a:t>
                      </a:r>
                      <a:endParaRPr lang="ru-RU" sz="2000" b="1" i="0" u="none" strike="noStrike" kern="12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u="none" strike="noStrike" kern="1200" dirty="0" smtClean="0"/>
                        <a:t>71</a:t>
                      </a:r>
                      <a:endParaRPr lang="ru-RU" sz="2000" b="1" i="0" u="none" strike="noStrike" kern="12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000" b="1" u="none" strike="noStrike" kern="1200" dirty="0" smtClean="0"/>
                        <a:t>Классы КРО</a:t>
                      </a:r>
                      <a:endParaRPr lang="ru-RU" sz="2000" b="1" i="0" u="none" strike="noStrike" kern="12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u="none" strike="noStrike" kern="1200" dirty="0" smtClean="0"/>
                        <a:t>342</a:t>
                      </a:r>
                      <a:endParaRPr lang="ru-RU" sz="2000" b="1" i="0" u="none" strike="noStrike" kern="12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u="none" strike="noStrike" kern="1200" dirty="0" smtClean="0"/>
                        <a:t>16</a:t>
                      </a:r>
                      <a:endParaRPr lang="ru-RU" sz="2000" b="1" i="0" u="none" strike="noStrike" kern="12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/>
                        <a:t>Всего  в ОО ПГО: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u="none" strike="noStrike" kern="1200" dirty="0" smtClean="0"/>
                        <a:t>567</a:t>
                      </a:r>
                      <a:endParaRPr lang="ru-RU" sz="2000" b="1" i="0" u="none" strike="noStrike" kern="12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u="none" strike="noStrike" kern="1200" dirty="0" smtClean="0"/>
                        <a:t>87</a:t>
                      </a:r>
                      <a:endParaRPr lang="ru-RU" sz="2000" b="1" i="0" u="none" strike="noStrike" kern="12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85720" y="2357430"/>
          <a:ext cx="8858280" cy="2886100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202172"/>
                <a:gridCol w="798092"/>
                <a:gridCol w="1285884"/>
                <a:gridCol w="1332801"/>
                <a:gridCol w="1096091"/>
                <a:gridCol w="549023"/>
                <a:gridCol w="569463"/>
                <a:gridCol w="1012377"/>
                <a:gridCol w="1012377"/>
              </a:tblGrid>
              <a:tr h="504824">
                <a:tc>
                  <a:txBody>
                    <a:bodyPr/>
                    <a:lstStyle/>
                    <a:p>
                      <a:pPr algn="ctr" rtl="0" fontAlgn="t"/>
                      <a:endParaRPr lang="ru-RU" sz="2000" b="1" dirty="0"/>
                    </a:p>
                  </a:txBody>
                  <a:tcPr marL="28575" marR="28575" marT="19050" marB="19050"/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2000" b="1" dirty="0"/>
                        <a:t>с </a:t>
                      </a:r>
                      <a:r>
                        <a:rPr lang="ru-RU" sz="2000" b="1" dirty="0" smtClean="0"/>
                        <a:t>нарушениями </a:t>
                      </a:r>
                      <a:r>
                        <a:rPr lang="ru-RU" sz="2000" b="1" dirty="0"/>
                        <a:t>опорно-двигательного аппарата</a:t>
                      </a:r>
                    </a:p>
                  </a:txBody>
                  <a:tcPr marL="28575" marR="28575" marT="19050" marB="1905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t"/>
                      <a:r>
                        <a:rPr lang="ru-RU" sz="2000" b="1" dirty="0" err="1" smtClean="0"/>
                        <a:t>слабо-слышащие</a:t>
                      </a:r>
                      <a:endParaRPr lang="ru-RU" sz="2000" b="1" dirty="0"/>
                    </a:p>
                  </a:txBody>
                  <a:tcPr marL="28575" marR="28575" marT="19050" marB="19050"/>
                </a:tc>
                <a:tc rowSpan="2">
                  <a:txBody>
                    <a:bodyPr/>
                    <a:lstStyle/>
                    <a:p>
                      <a:pPr algn="ctr" rtl="0" fontAlgn="t"/>
                      <a:r>
                        <a:rPr lang="ru-RU" sz="2000" b="1" dirty="0" smtClean="0"/>
                        <a:t>слабо -видящие</a:t>
                      </a:r>
                      <a:endParaRPr lang="ru-RU" sz="2000" b="1" dirty="0"/>
                    </a:p>
                  </a:txBody>
                  <a:tcPr marL="28575" marR="28575" marT="19050" marB="19050"/>
                </a:tc>
                <a:tc rowSpan="2">
                  <a:txBody>
                    <a:bodyPr/>
                    <a:lstStyle/>
                    <a:p>
                      <a:pPr algn="ctr" rtl="0" fontAlgn="t"/>
                      <a:r>
                        <a:rPr lang="ru-RU" sz="2000" b="1" dirty="0" smtClean="0"/>
                        <a:t>ТНР</a:t>
                      </a:r>
                      <a:endParaRPr lang="ru-RU" sz="2000" b="1" dirty="0"/>
                    </a:p>
                  </a:txBody>
                  <a:tcPr marL="28575" marR="28575" marT="19050" marB="19050"/>
                </a:tc>
                <a:tc rowSpan="2">
                  <a:txBody>
                    <a:bodyPr/>
                    <a:lstStyle/>
                    <a:p>
                      <a:pPr algn="ctr" rtl="0" fontAlgn="t"/>
                      <a:r>
                        <a:rPr lang="ru-RU" sz="2000" b="1" dirty="0"/>
                        <a:t>ЗПР</a:t>
                      </a:r>
                    </a:p>
                  </a:txBody>
                  <a:tcPr marL="28575" marR="28575" marT="19050" marB="19050"/>
                </a:tc>
                <a:tc rowSpan="2">
                  <a:txBody>
                    <a:bodyPr/>
                    <a:lstStyle/>
                    <a:p>
                      <a:pPr algn="ctr" rtl="0" fontAlgn="t"/>
                      <a:r>
                        <a:rPr lang="ru-RU" sz="2000" b="1" dirty="0" smtClean="0"/>
                        <a:t>УО</a:t>
                      </a:r>
                      <a:endParaRPr lang="ru-RU" sz="2000" b="1" dirty="0"/>
                    </a:p>
                  </a:txBody>
                  <a:tcPr marL="28575" marR="28575" marT="19050" marB="19050"/>
                </a:tc>
                <a:tc rowSpan="2">
                  <a:txBody>
                    <a:bodyPr/>
                    <a:lstStyle/>
                    <a:p>
                      <a:pPr algn="ctr" rtl="0" fontAlgn="t"/>
                      <a:r>
                        <a:rPr lang="ru-RU" sz="2000" b="1" dirty="0" smtClean="0"/>
                        <a:t>иное</a:t>
                      </a:r>
                      <a:endParaRPr lang="ru-RU" sz="2000" b="1" dirty="0"/>
                    </a:p>
                  </a:txBody>
                  <a:tcPr marL="28575" marR="28575" marT="19050" marB="19050"/>
                </a:tc>
              </a:tr>
              <a:tr h="647700">
                <a:tc>
                  <a:txBody>
                    <a:bodyPr/>
                    <a:lstStyle/>
                    <a:p>
                      <a:pPr algn="ctr" rtl="0" fontAlgn="t"/>
                      <a:endParaRPr lang="ru-RU" sz="2000" b="1"/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000" b="1" dirty="0"/>
                        <a:t>всего</a:t>
                      </a:r>
                    </a:p>
                  </a:txBody>
                  <a:tcPr marL="28575" marR="28575" marT="19050" marB="1905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dirty="0"/>
                        <a:t>из них </a:t>
                      </a:r>
                      <a:r>
                        <a:rPr lang="ru-RU" sz="1800" b="1" dirty="0" smtClean="0"/>
                        <a:t>колясочник</a:t>
                      </a:r>
                      <a:endParaRPr lang="ru-RU" sz="1800" b="1" dirty="0"/>
                    </a:p>
                  </a:txBody>
                  <a:tcPr marL="28575" marR="28575" marT="19050" marB="1905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055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1" dirty="0" smtClean="0"/>
                        <a:t>ОВЗ</a:t>
                      </a:r>
                      <a:endParaRPr lang="ru-RU" sz="2000" b="1" dirty="0"/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516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ru-RU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ru-RU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575" marR="28575" marT="19050" marB="19050" anchor="b"/>
                </a:tc>
              </a:tr>
              <a:tr h="49055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1" dirty="0" smtClean="0"/>
                        <a:t>инвалиды</a:t>
                      </a:r>
                      <a:endParaRPr lang="ru-RU" sz="2000" b="1" dirty="0"/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1" dirty="0" smtClean="0"/>
                        <a:t>21</a:t>
                      </a:r>
                      <a:endParaRPr lang="ru-RU" sz="2000" b="1" dirty="0"/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1" dirty="0" smtClean="0"/>
                        <a:t>2</a:t>
                      </a:r>
                      <a:endParaRPr lang="ru-RU" sz="2000" b="1" dirty="0"/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1" dirty="0" smtClean="0"/>
                        <a:t>3</a:t>
                      </a:r>
                      <a:endParaRPr lang="ru-RU" sz="2000" b="1" dirty="0"/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1" dirty="0" smtClean="0"/>
                        <a:t>5</a:t>
                      </a:r>
                      <a:endParaRPr lang="ru-RU" sz="2000" b="1" dirty="0"/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1" dirty="0" smtClean="0"/>
                        <a:t>3</a:t>
                      </a:r>
                      <a:endParaRPr lang="ru-RU" sz="2000" b="1" dirty="0"/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ru-RU" sz="2000" b="1" dirty="0"/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ru-RU" sz="2000" b="1" dirty="0"/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1" dirty="0" smtClean="0"/>
                        <a:t>55</a:t>
                      </a:r>
                      <a:endParaRPr lang="ru-RU" sz="2000" b="1" dirty="0"/>
                    </a:p>
                  </a:txBody>
                  <a:tcPr marL="28575" marR="28575" marT="19050" marB="19050" anchor="b"/>
                </a:tc>
              </a:tr>
            </a:tbl>
          </a:graphicData>
        </a:graphic>
      </p:graphicFrame>
      <p:pic>
        <p:nvPicPr>
          <p:cNvPr id="4" name="Рисунок 3" descr="http://edu21.cap.ru/home/4368/baner/ovz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1606406" cy="195504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9" name="TextBox 8"/>
          <p:cNvSpPr txBox="1"/>
          <p:nvPr/>
        </p:nvSpPr>
        <p:spPr>
          <a:xfrm>
            <a:off x="3500430" y="5500702"/>
            <a:ext cx="5357850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Обучаются на дому – 36, </a:t>
            </a:r>
          </a:p>
          <a:p>
            <a:r>
              <a:rPr lang="ru-RU" sz="2400" b="1" dirty="0" smtClean="0"/>
              <a:t>из них дети с ОВЗ - 13, инвалиды -17 </a:t>
            </a:r>
            <a:endParaRPr lang="ru-RU" sz="24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http://st.depositphotos.com/1389325/4870/v/950/depositphotos_48709955-Chemistry-science-background.jpg"/>
          <p:cNvPicPr>
            <a:picLocks noChangeAspect="1" noChangeArrowheads="1"/>
          </p:cNvPicPr>
          <p:nvPr/>
        </p:nvPicPr>
        <p:blipFill>
          <a:blip r:embed="rId2" cstate="print"/>
          <a:srcRect l="14764"/>
          <a:stretch>
            <a:fillRect/>
          </a:stretch>
        </p:blipFill>
        <p:spPr bwMode="auto">
          <a:xfrm>
            <a:off x="0" y="1285836"/>
            <a:ext cx="3896793" cy="55721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38918" name="AutoShape 6" descr="http://us.123rf.com/450wm/kytalpa/kytalpa1304/kytalpa130400054/19295732-science-doodles-on-school-squared-paper-seamless-pattern.jpg?ver=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8920" name="AutoShape 8" descr="http://us.123rf.com/450wm/kytalpa/kytalpa1304/kytalpa130400054/19295732-science-doodles-on-school-squared-paper-seamless-pattern.jpg?ver=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8921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7390" y="1285836"/>
            <a:ext cx="6786610" cy="55721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1142976" y="1643050"/>
            <a:ext cx="1143008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(ОУ №13)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571604" y="4500570"/>
            <a:ext cx="1357322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(ОУ №4)</a:t>
            </a:r>
            <a:endParaRPr lang="ru-RU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643042" y="5500702"/>
            <a:ext cx="1143008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(ОУ №4)</a:t>
            </a:r>
            <a:endParaRPr lang="ru-RU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428728" y="2571744"/>
            <a:ext cx="1143008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(ОУ №13)</a:t>
            </a:r>
            <a:endParaRPr lang="ru-RU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928662" y="6286520"/>
            <a:ext cx="1857388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(ОУ №4,8,17, 21)</a:t>
            </a:r>
            <a:endParaRPr lang="ru-RU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285728"/>
            <a:ext cx="885828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Углубленное изучение (5-9 классы)</a:t>
            </a:r>
            <a:endParaRPr lang="ru-RU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429520" y="2500306"/>
            <a:ext cx="171448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358</a:t>
            </a:r>
            <a:endParaRPr lang="ru-RU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7929586" y="6215082"/>
            <a:ext cx="92869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405</a:t>
            </a:r>
            <a:endParaRPr lang="ru-RU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643702" y="1714488"/>
            <a:ext cx="142876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258</a:t>
            </a:r>
            <a:endParaRPr lang="ru-RU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4857752" y="3571877"/>
            <a:ext cx="85725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 28</a:t>
            </a:r>
            <a:endParaRPr lang="ru-RU" sz="2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786314" y="4500570"/>
            <a:ext cx="71438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28</a:t>
            </a:r>
            <a:endParaRPr lang="ru-RU" sz="2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5000628" y="5357826"/>
            <a:ext cx="85725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176</a:t>
            </a:r>
            <a:endParaRPr lang="ru-RU" sz="24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1643042" y="3500438"/>
            <a:ext cx="1143008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(ОУ №4)</a:t>
            </a:r>
            <a:endParaRPr lang="ru-RU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st.depositphotos.com/1389325/4870/v/950/depositphotos_48709955-Chemistry-science-background.jpg"/>
          <p:cNvPicPr>
            <a:picLocks noChangeAspect="1" noChangeArrowheads="1"/>
          </p:cNvPicPr>
          <p:nvPr/>
        </p:nvPicPr>
        <p:blipFill>
          <a:blip r:embed="rId3" cstate="print"/>
          <a:srcRect l="14764"/>
          <a:stretch>
            <a:fillRect/>
          </a:stretch>
        </p:blipFill>
        <p:spPr bwMode="auto">
          <a:xfrm>
            <a:off x="0" y="928670"/>
            <a:ext cx="3753949" cy="5929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28926" y="928646"/>
            <a:ext cx="6215074" cy="59293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3286116" y="142852"/>
            <a:ext cx="5643602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Углубленное изучение (10-11 классы)</a:t>
            </a:r>
            <a:endParaRPr lang="ru-RU" sz="24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979712" y="1243558"/>
            <a:ext cx="163022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ОУ №4,18,21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876974" y="1719465"/>
            <a:ext cx="124715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ОУ №4,18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95536" y="2276872"/>
            <a:ext cx="253339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ОУ №4,13,14,17,18,21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763688" y="2780928"/>
            <a:ext cx="124715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ОУ №13</a:t>
            </a:r>
            <a:endParaRPr lang="ru-RU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662231" y="3284984"/>
            <a:ext cx="134861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ОУ №13,21</a:t>
            </a:r>
            <a:endParaRPr lang="ru-RU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586689" y="3789040"/>
            <a:ext cx="134861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ОУ №13</a:t>
            </a:r>
            <a:endParaRPr lang="ru-RU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334757" y="4365104"/>
            <a:ext cx="200356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ОУ №8,13,20,21</a:t>
            </a:r>
            <a:endParaRPr lang="ru-RU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899592" y="4869160"/>
            <a:ext cx="253339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ОУ №4,8,13,14,18,20,21</a:t>
            </a:r>
            <a:endParaRPr lang="ru-RU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195598" y="5445224"/>
            <a:ext cx="213079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ОУ №</a:t>
            </a:r>
            <a:r>
              <a:rPr lang="ru-RU" b="1" dirty="0" smtClean="0"/>
              <a:t>4,13,14,21</a:t>
            </a:r>
            <a:endParaRPr lang="ru-RU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994299" y="5949280"/>
            <a:ext cx="253339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ОУ №4,8,17,18,20,21</a:t>
            </a:r>
            <a:endParaRPr lang="ru-RU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" y="6446237"/>
            <a:ext cx="303835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ОУ №4,8,13,14,17,18,20,21, ПСШ</a:t>
            </a:r>
            <a:endParaRPr lang="ru-RU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51520" y="260648"/>
          <a:ext cx="8568953" cy="1224136"/>
        </p:xfrm>
        <a:graphic>
          <a:graphicData uri="http://schemas.openxmlformats.org/drawingml/2006/table">
            <a:tbl>
              <a:tblPr/>
              <a:tblGrid>
                <a:gridCol w="2664296"/>
                <a:gridCol w="3605669"/>
                <a:gridCol w="2298988"/>
              </a:tblGrid>
              <a:tr h="36004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400" b="1" dirty="0" smtClean="0"/>
                        <a:t>английский</a:t>
                      </a:r>
                      <a:endParaRPr lang="ru-RU" sz="24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400" b="1" dirty="0" smtClean="0"/>
                        <a:t>немецкий</a:t>
                      </a:r>
                      <a:endParaRPr lang="ru-RU" sz="24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400" b="1" dirty="0" smtClean="0"/>
                        <a:t>французский</a:t>
                      </a:r>
                      <a:endParaRPr lang="ru-RU" sz="24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820276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800" b="1" dirty="0" smtClean="0"/>
                        <a:t>7623/1178</a:t>
                      </a:r>
                      <a:endParaRPr lang="ru-RU" sz="28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800" b="1" dirty="0" smtClean="0"/>
                        <a:t>338/1165</a:t>
                      </a:r>
                      <a:endParaRPr lang="ru-RU" sz="28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800" b="1" dirty="0" smtClean="0"/>
                        <a:t>122/1353</a:t>
                      </a:r>
                      <a:endParaRPr lang="ru-RU" sz="28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8596" y="4572008"/>
          <a:ext cx="8352928" cy="1539240"/>
        </p:xfrm>
        <a:graphic>
          <a:graphicData uri="http://schemas.openxmlformats.org/drawingml/2006/table">
            <a:tbl>
              <a:tblPr/>
              <a:tblGrid>
                <a:gridCol w="1923705"/>
                <a:gridCol w="1974328"/>
                <a:gridCol w="1822457"/>
                <a:gridCol w="2632438"/>
              </a:tblGrid>
              <a:tr h="381000">
                <a:tc gridSpan="4">
                  <a:txBody>
                    <a:bodyPr/>
                    <a:lstStyle/>
                    <a:p>
                      <a:pPr algn="ctr" rtl="0" fontAlgn="t"/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Calibri"/>
                        </a:rPr>
                        <a:t>число </a:t>
                      </a:r>
                      <a:r>
                        <a:rPr lang="ru-RU" sz="2400" b="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учащихся, </a:t>
                      </a: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Calibri"/>
                        </a:rPr>
                        <a:t>не владеющих русским языком </a:t>
                      </a:r>
                      <a:endParaRPr lang="ru-RU" sz="2400" b="1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rtl="0" fontAlgn="t"/>
                      <a:r>
                        <a:rPr lang="ru-RU" sz="2400" b="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Calibri"/>
                        </a:rPr>
                        <a:t>плохо владеющих)</a:t>
                      </a:r>
                    </a:p>
                  </a:txBody>
                  <a:tcPr marL="28575" marR="28575" marT="19050" marB="190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955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400" b="1">
                          <a:solidFill>
                            <a:srgbClr val="000000"/>
                          </a:solidFill>
                          <a:latin typeface="Calibri"/>
                        </a:rPr>
                        <a:t>НОО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400" b="1">
                          <a:solidFill>
                            <a:srgbClr val="000000"/>
                          </a:solidFill>
                          <a:latin typeface="Calibri"/>
                        </a:rPr>
                        <a:t>ООО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Calibri"/>
                        </a:rPr>
                        <a:t>СОО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Calibri"/>
                        </a:rPr>
                        <a:t>всего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2400" b="1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28575" marR="28575" marT="0" marB="0" anchor="b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2400" b="1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28575" marR="2857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2400" b="1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28575" marR="2857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400" b="1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  <a:endParaRPr lang="ru-RU" sz="2400" b="1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8575" marR="28575" marT="0" marB="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286116" y="2857496"/>
            <a:ext cx="5715008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3600" b="1" dirty="0" smtClean="0"/>
              <a:t>Число детей </a:t>
            </a:r>
          </a:p>
          <a:p>
            <a:pPr algn="r"/>
            <a:r>
              <a:rPr lang="ru-RU" sz="3600" b="1" dirty="0" smtClean="0"/>
              <a:t>из семей мигрантов -32</a:t>
            </a:r>
            <a:endParaRPr lang="ru-RU" sz="3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2684</TotalTime>
  <Words>426</Words>
  <Application>Microsoft Office PowerPoint</Application>
  <PresentationFormat>Экран (4:3)</PresentationFormat>
  <Paragraphs>199</Paragraphs>
  <Slides>10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Комплектование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Комплектование</dc:title>
  <dc:creator>костя</dc:creator>
  <cp:lastModifiedBy>Админ</cp:lastModifiedBy>
  <cp:revision>128</cp:revision>
  <dcterms:created xsi:type="dcterms:W3CDTF">2015-10-05T14:19:20Z</dcterms:created>
  <dcterms:modified xsi:type="dcterms:W3CDTF">2020-10-06T14:11:16Z</dcterms:modified>
</cp:coreProperties>
</file>