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2634" y="-8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B9456-5A3B-4F2F-939C-D760D6717C97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590D-CD07-40F8-878C-766016D751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B9456-5A3B-4F2F-939C-D760D6717C97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590D-CD07-40F8-878C-766016D751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B9456-5A3B-4F2F-939C-D760D6717C97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590D-CD07-40F8-878C-766016D751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B9456-5A3B-4F2F-939C-D760D6717C97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590D-CD07-40F8-878C-766016D751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B9456-5A3B-4F2F-939C-D760D6717C97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590D-CD07-40F8-878C-766016D751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B9456-5A3B-4F2F-939C-D760D6717C97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590D-CD07-40F8-878C-766016D751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B9456-5A3B-4F2F-939C-D760D6717C97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590D-CD07-40F8-878C-766016D751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B9456-5A3B-4F2F-939C-D760D6717C97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590D-CD07-40F8-878C-766016D751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B9456-5A3B-4F2F-939C-D760D6717C97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590D-CD07-40F8-878C-766016D751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B9456-5A3B-4F2F-939C-D760D6717C97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590D-CD07-40F8-878C-766016D751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B9456-5A3B-4F2F-939C-D760D6717C97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590D-CD07-40F8-878C-766016D751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B9456-5A3B-4F2F-939C-D760D6717C97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5590D-CD07-40F8-878C-766016D7514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071546"/>
          </a:xfrm>
        </p:spPr>
        <p:txBody>
          <a:bodyPr>
            <a:normAutofit fontScale="90000"/>
          </a:bodyPr>
          <a:lstStyle/>
          <a:p>
            <a:r>
              <a:rPr lang="ru-RU" sz="2800" b="1" dirty="0"/>
              <a:t>Методические рекомендации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>об использовании устройств мобильной связи в общеобразовательных </a:t>
            </a:r>
            <a:r>
              <a:rPr lang="ru-RU" sz="2800" b="1" dirty="0" smtClean="0"/>
              <a:t>организациях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14282" y="4000504"/>
            <a:ext cx="8643998" cy="26776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/>
              <a:t>Целью </a:t>
            </a:r>
            <a:r>
              <a:rPr lang="ru-RU" sz="2400" b="1" dirty="0" smtClean="0"/>
              <a:t>Методических </a:t>
            </a:r>
            <a:r>
              <a:rPr lang="ru-RU" sz="2400" b="1" dirty="0"/>
              <a:t>рекомендаций является </a:t>
            </a:r>
            <a:r>
              <a:rPr lang="ru-RU" sz="2400" b="1" u="sng" dirty="0"/>
              <a:t>определение порядка использования </a:t>
            </a:r>
            <a:r>
              <a:rPr lang="ru-RU" sz="2400" b="1" dirty="0"/>
              <a:t>устройств мобильной связи в образовательных организациях Российской Федерации, реализующих образовательные программы начального общего, основного общего и среднего общего образования </a:t>
            </a:r>
            <a:r>
              <a:rPr lang="ru-RU" sz="2400" b="1" dirty="0" smtClean="0"/>
              <a:t>с </a:t>
            </a:r>
            <a:r>
              <a:rPr lang="ru-RU" sz="2400" b="1" dirty="0"/>
              <a:t>целью </a:t>
            </a:r>
            <a:r>
              <a:rPr lang="ru-RU" sz="2400" b="1" u="sng" dirty="0"/>
              <a:t>профилактики нарушений здоровья</a:t>
            </a:r>
            <a:r>
              <a:rPr lang="ru-RU" sz="2400" b="1" dirty="0"/>
              <a:t> обучающихся, </a:t>
            </a:r>
            <a:r>
              <a:rPr lang="ru-RU" sz="2400" b="1" u="sng" dirty="0"/>
              <a:t>повышения эффективности образовательного процесса</a:t>
            </a:r>
            <a:r>
              <a:rPr lang="ru-RU" sz="2400" b="1" dirty="0"/>
              <a:t>.</a:t>
            </a:r>
          </a:p>
        </p:txBody>
      </p:sp>
      <p:pic>
        <p:nvPicPr>
          <p:cNvPr id="12289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214422"/>
            <a:ext cx="7786742" cy="25003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Международный опыт регламентации требований </a:t>
            </a:r>
            <a:endParaRPr lang="ru-RU" sz="2400" b="1" dirty="0" smtClean="0"/>
          </a:p>
          <a:p>
            <a:pPr algn="ctr"/>
            <a:r>
              <a:rPr lang="ru-RU" sz="2400" b="1" dirty="0" smtClean="0"/>
              <a:t>к </a:t>
            </a:r>
            <a:r>
              <a:rPr lang="ru-RU" sz="2400" b="1" dirty="0"/>
              <a:t>режиму использования устройств мобильной </a:t>
            </a:r>
            <a:r>
              <a:rPr lang="ru-RU" sz="2400" b="1" dirty="0" smtClean="0"/>
              <a:t>связи</a:t>
            </a:r>
          </a:p>
          <a:p>
            <a:pPr algn="ctr"/>
            <a:r>
              <a:rPr lang="ru-RU" sz="2400" b="1" dirty="0" smtClean="0"/>
              <a:t> </a:t>
            </a:r>
            <a:r>
              <a:rPr lang="ru-RU" sz="2400" b="1" dirty="0"/>
              <a:t>в образовательных организациях</a:t>
            </a:r>
          </a:p>
        </p:txBody>
      </p:sp>
      <p:sp>
        <p:nvSpPr>
          <p:cNvPr id="3" name="Стрелка вправо 2"/>
          <p:cNvSpPr/>
          <p:nvPr/>
        </p:nvSpPr>
        <p:spPr>
          <a:xfrm>
            <a:off x="2714612" y="2357430"/>
            <a:ext cx="1357322" cy="1214446"/>
          </a:xfrm>
          <a:prstGeom prst="righ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071902" y="1428736"/>
            <a:ext cx="507209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 </a:t>
            </a:r>
            <a:r>
              <a:rPr lang="ru-RU" sz="2000" b="1" dirty="0" err="1" smtClean="0">
                <a:solidFill>
                  <a:schemeClr val="accent4">
                    <a:lumMod val="75000"/>
                  </a:schemeClr>
                </a:solidFill>
              </a:rPr>
              <a:t>гиперактивность</a:t>
            </a: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, 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повышенная раздражительность, 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снижение долговременной </a:t>
            </a:r>
            <a:r>
              <a:rPr lang="ru-RU" sz="2000" b="1" dirty="0">
                <a:solidFill>
                  <a:schemeClr val="accent4">
                    <a:lumMod val="75000"/>
                  </a:schemeClr>
                </a:solidFill>
              </a:rPr>
              <a:t>памяти </a:t>
            </a: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и </a:t>
            </a:r>
            <a:r>
              <a:rPr lang="ru-RU" sz="2000" b="1" dirty="0">
                <a:solidFill>
                  <a:schemeClr val="accent4">
                    <a:lumMod val="75000"/>
                  </a:schemeClr>
                </a:solidFill>
              </a:rPr>
              <a:t>умственной работоспособности, </a:t>
            </a:r>
            <a:endParaRPr lang="ru-RU" sz="20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нарушение </a:t>
            </a:r>
            <a:r>
              <a:rPr lang="ru-RU" sz="2000" b="1" dirty="0">
                <a:solidFill>
                  <a:schemeClr val="accent4">
                    <a:lumMod val="75000"/>
                  </a:schemeClr>
                </a:solidFill>
              </a:rPr>
              <a:t>коммуникативных способностей, </a:t>
            </a: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расстройство сна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ослабление смысловой </a:t>
            </a:r>
            <a:r>
              <a:rPr lang="ru-RU" sz="2000" b="1" dirty="0">
                <a:solidFill>
                  <a:schemeClr val="accent4">
                    <a:lumMod val="75000"/>
                  </a:schemeClr>
                </a:solidFill>
              </a:rPr>
              <a:t>памяти, </a:t>
            </a:r>
            <a:endParaRPr lang="ru-RU" sz="20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снижение внимания</a:t>
            </a:r>
            <a:r>
              <a:rPr lang="ru-RU" sz="2000" b="1" dirty="0">
                <a:solidFill>
                  <a:schemeClr val="accent4">
                    <a:lumMod val="75000"/>
                  </a:schemeClr>
                </a:solidFill>
              </a:rPr>
              <a:t>, скорости </a:t>
            </a:r>
            <a:r>
              <a:rPr lang="ru-RU" sz="2000" b="1" dirty="0" err="1">
                <a:solidFill>
                  <a:schemeClr val="accent4">
                    <a:lumMod val="75000"/>
                  </a:schemeClr>
                </a:solidFill>
              </a:rPr>
              <a:t>аудиомоторной</a:t>
            </a:r>
            <a:r>
              <a:rPr lang="ru-RU" sz="2000" b="1" dirty="0">
                <a:solidFill>
                  <a:schemeClr val="accent4">
                    <a:lumMod val="75000"/>
                  </a:schemeClr>
                </a:solidFill>
              </a:rPr>
              <a:t> реакции, </a:t>
            </a:r>
            <a:endParaRPr lang="ru-RU" sz="20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нарушения </a:t>
            </a:r>
            <a:r>
              <a:rPr lang="ru-RU" sz="2000" b="1" dirty="0">
                <a:solidFill>
                  <a:schemeClr val="accent4">
                    <a:lumMod val="75000"/>
                  </a:schemeClr>
                </a:solidFill>
              </a:rPr>
              <a:t>фонематического </a:t>
            </a: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восприятия</a:t>
            </a:r>
            <a:endParaRPr lang="ru-RU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428736"/>
            <a:ext cx="2286000" cy="3000396"/>
          </a:xfrm>
          <a:prstGeom prst="rect">
            <a:avLst/>
          </a:prstGeom>
          <a:noFill/>
          <a:ln w="9525">
            <a:solidFill>
              <a:schemeClr val="accent4">
                <a:lumMod val="75000"/>
              </a:schemeClr>
            </a:solidFill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1214414" y="4643447"/>
            <a:ext cx="7715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Интенсивное  </a:t>
            </a:r>
            <a:r>
              <a:rPr lang="ru-RU" sz="2400" b="1" dirty="0"/>
              <a:t>использование телефона даже для решения учебных задач может отрицательно сказываться на учебной деятельности. </a:t>
            </a:r>
          </a:p>
        </p:txBody>
      </p:sp>
      <p:pic>
        <p:nvPicPr>
          <p:cNvPr id="1028" name="Picture 4" descr="http://static8.depositphotos.com/1338574/828/i/450/depositphotos_8282011-stock-photo-badge-exclamation-poin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4714884"/>
            <a:ext cx="1071530" cy="107153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786182" y="5786454"/>
            <a:ext cx="5143568" cy="92333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b="1" i="1" dirty="0" smtClean="0"/>
              <a:t>Запрет </a:t>
            </a:r>
            <a:r>
              <a:rPr lang="ru-RU" b="1" i="1" dirty="0"/>
              <a:t>на использование телефона в школе у 16-летних школьников повышает успешность сдачи тестов на 6,4%.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Рекомендации по упорядочению использования </a:t>
            </a:r>
            <a:endParaRPr lang="ru-RU" sz="2400" b="1" dirty="0" smtClean="0"/>
          </a:p>
          <a:p>
            <a:pPr algn="ctr"/>
            <a:r>
              <a:rPr lang="ru-RU" sz="2400" b="1" dirty="0" smtClean="0"/>
              <a:t>устройств </a:t>
            </a:r>
            <a:r>
              <a:rPr lang="ru-RU" sz="2400" b="1" dirty="0"/>
              <a:t>мобильной связи в образовательных организациях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1000108"/>
            <a:ext cx="9144000" cy="8309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Нормативные основания </a:t>
            </a:r>
          </a:p>
          <a:p>
            <a:pPr algn="ctr"/>
            <a:r>
              <a:rPr lang="ru-RU" sz="2400" b="1" dirty="0" smtClean="0"/>
              <a:t>(</a:t>
            </a:r>
            <a:r>
              <a:rPr lang="ru-RU" sz="1600" b="1" i="1" dirty="0" smtClean="0"/>
              <a:t>Устав, правила внутреннего распорядка, ООП, приказы, регламенты, инструкции, протоколы)</a:t>
            </a:r>
            <a:endParaRPr lang="ru-RU" sz="1600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928802"/>
            <a:ext cx="9144000" cy="175432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/>
              <a:t>Ограничение использования </a:t>
            </a:r>
            <a:r>
              <a:rPr lang="ru-RU" b="1" dirty="0"/>
              <a:t>мобильных устройств связи в образовательной организации обучающимися, за исключением детей, нуждающихся в пользовании такими устройствами по состоянию здоровья (мониторинг сахара крови при сахарном диабете 1 типа и др.), а также педагогическими работниками и родителями в целях снижения рисков нанесения вреда здоровью и развитию детей в связи с использованием устройств мобильной связи;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000768"/>
            <a:ext cx="9144000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/>
              <a:t>Возложение ответственности на родителей и обучающихся за сохранность личных устройств мобильной связи в общеобразовательной организации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3857628"/>
            <a:ext cx="9144000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/>
              <a:t>Ограничение  использования </a:t>
            </a:r>
            <a:r>
              <a:rPr lang="ru-RU" b="1" dirty="0"/>
              <a:t>обучающимися устройств мобильной связи во время учебного процесса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4643446"/>
            <a:ext cx="9144000" cy="12003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/>
              <a:t>Определение  </a:t>
            </a:r>
            <a:r>
              <a:rPr lang="ru-RU" b="1" dirty="0"/>
              <a:t>лиц, организующих выполнение мероприятий с обучающимися и их родителями по выработке культуры безопасной эксплуатации устройств мобильной связи, профилактике неблагоприятных для здоровья и обучения детей эффектов; за соблюдение установленного порядка; хранение устройств мобильной связи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Рекомендации по упорядочению использования </a:t>
            </a:r>
            <a:endParaRPr lang="ru-RU" sz="2400" b="1" dirty="0" smtClean="0"/>
          </a:p>
          <a:p>
            <a:pPr algn="ctr"/>
            <a:r>
              <a:rPr lang="ru-RU" sz="2400" b="1" dirty="0" smtClean="0"/>
              <a:t>устройств </a:t>
            </a:r>
            <a:r>
              <a:rPr lang="ru-RU" sz="2400" b="1" dirty="0"/>
              <a:t>мобильной связи в образовательных организациях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1142984"/>
            <a:ext cx="9144000" cy="8309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Методические основания </a:t>
            </a:r>
          </a:p>
          <a:p>
            <a:pPr algn="ctr"/>
            <a:r>
              <a:rPr lang="ru-RU" sz="2400" b="1" dirty="0" smtClean="0"/>
              <a:t>(</a:t>
            </a:r>
            <a:r>
              <a:rPr lang="ru-RU" sz="2400" b="1" i="1" dirty="0" smtClean="0"/>
              <a:t>приказы, регламенты, программы, рекомендации</a:t>
            </a:r>
            <a:r>
              <a:rPr lang="ru-RU" sz="2400" b="1" dirty="0" smtClean="0"/>
              <a:t>)</a:t>
            </a:r>
            <a:endParaRPr lang="ru-R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2214554"/>
            <a:ext cx="9144000" cy="14773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/>
              <a:t>Использование имеющихся ресурсов образовательной организации или ресурсов иных организаций (в рамках сетевой формы) при выборе образовательных технологий и методик, в том числе для использования доступа обучающихся к их учетной записи в случае перехода в школе на электронные дневники, без использования личных устройств мобильной связи обучающихся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3857628"/>
            <a:ext cx="9144000" cy="923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/>
              <a:t>Включение в </a:t>
            </a:r>
            <a:r>
              <a:rPr lang="ru-RU" b="1" dirty="0" err="1"/>
              <a:t>метапредметные</a:t>
            </a:r>
            <a:r>
              <a:rPr lang="ru-RU" b="1" dirty="0"/>
              <a:t> результаты основных образовательных программ школ </a:t>
            </a:r>
            <a:r>
              <a:rPr lang="ru-RU" b="1" dirty="0" smtClean="0"/>
              <a:t>вопросов </a:t>
            </a:r>
            <a:r>
              <a:rPr lang="ru-RU" b="1" dirty="0"/>
              <a:t>формирования знаний и навыков по соблюдению правил безопасности в современной цифровой </a:t>
            </a:r>
            <a:r>
              <a:rPr lang="ru-RU" b="1" dirty="0" smtClean="0"/>
              <a:t>среде</a:t>
            </a:r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0" y="5000636"/>
            <a:ext cx="9144000" cy="12003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/>
              <a:t>Мониторинг  </a:t>
            </a:r>
            <a:r>
              <a:rPr lang="ru-RU" b="1" dirty="0"/>
              <a:t>и анализ работы образовательных организаций по упорядочению использования участниками образовательного процесса устройств мобильной связи с целью профилактики неблагоприятных для здоровья и обучения детей эффектов, повышения эффективности образовательного процесса и воспитания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Рекомендации по упорядочению использования </a:t>
            </a:r>
            <a:endParaRPr lang="ru-RU" sz="2400" b="1" dirty="0" smtClean="0"/>
          </a:p>
          <a:p>
            <a:pPr algn="ctr"/>
            <a:r>
              <a:rPr lang="ru-RU" sz="2400" b="1" dirty="0" smtClean="0"/>
              <a:t>устройств </a:t>
            </a:r>
            <a:r>
              <a:rPr lang="ru-RU" sz="2400" b="1" dirty="0"/>
              <a:t>мобильной связи в образовательных организациях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1000108"/>
            <a:ext cx="9144000" cy="8309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Организационные основания</a:t>
            </a:r>
          </a:p>
          <a:p>
            <a:pPr algn="ctr"/>
            <a:r>
              <a:rPr lang="ru-RU" sz="2400" b="1" dirty="0" smtClean="0"/>
              <a:t>(</a:t>
            </a:r>
            <a:r>
              <a:rPr lang="ru-RU" sz="2400" b="1" i="1" dirty="0" smtClean="0"/>
              <a:t>собрания, классные часы, инструктажи</a:t>
            </a:r>
            <a:r>
              <a:rPr lang="ru-RU" sz="2400" b="1" dirty="0" smtClean="0"/>
              <a:t>)</a:t>
            </a:r>
            <a:endParaRPr lang="ru-R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2071678"/>
            <a:ext cx="9144000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/>
              <a:t>Согласование  </a:t>
            </a:r>
            <a:r>
              <a:rPr lang="ru-RU" b="1" dirty="0"/>
              <a:t>с родителями вопросов коммуникации родителей с обучающимися в случае возникновения необходимости, внештатной ситуации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4357694"/>
            <a:ext cx="9144000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/>
              <a:t>Информирование родителей и обучающихся об их ответственности за сохранность личных устройств мобильной связи в общеобразовательной организации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2786058"/>
            <a:ext cx="9144000" cy="14773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/>
              <a:t>Мероприятия ,   направленные </a:t>
            </a:r>
            <a:r>
              <a:rPr lang="ru-RU" b="1" dirty="0"/>
              <a:t>на воспитание культуры использования устройств мобильной связи у всех участников образовательного процесса, с использованием воспитательного потенциала совместной работы (педагогического коллектива с детьми, старшеклассников с младшими детьми) в части воспитания культуры использования устройств мобильной связи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5072074"/>
            <a:ext cx="9144000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/>
              <a:t>Оборудование мест хранения во время образовательного процесса устройств мобильной связи обучающихся (при наличии такой возможности и необходимости)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5934670"/>
            <a:ext cx="9144000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err="1" smtClean="0"/>
              <a:t>Психолого</a:t>
            </a:r>
            <a:r>
              <a:rPr lang="ru-RU" b="1" dirty="0" smtClean="0"/>
              <a:t> -педагогическое  </a:t>
            </a:r>
            <a:r>
              <a:rPr lang="ru-RU" b="1" dirty="0"/>
              <a:t>сопровождение процесса, связанного с ограничением использования устройств мобильной связи в образовательной организации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487</Words>
  <Application>Microsoft Office PowerPoint</Application>
  <PresentationFormat>Экран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Методические рекомендации об использовании устройств мобильной связи в общеобразовательных организациях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Методические рекомендации об использовании устройств мобильной связи в общеобразовательных организациях (утв. Федеральной службой по надзору в сфере защиты прав потребителей и благополучия человека и Федеральной службой по надзору в сфере образования и науки от 14 августа 2019 г. NN МР 2.4.0150-19, 01-230/13-01)</dc:title>
  <dc:creator>ьрп</dc:creator>
  <cp:lastModifiedBy>Админ</cp:lastModifiedBy>
  <cp:revision>8</cp:revision>
  <dcterms:created xsi:type="dcterms:W3CDTF">2020-11-30T16:41:34Z</dcterms:created>
  <dcterms:modified xsi:type="dcterms:W3CDTF">2020-12-01T08:12:06Z</dcterms:modified>
</cp:coreProperties>
</file>