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EF327-5E40-4C8B-BD1A-96A31B8A0FB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725060-025E-4179-806D-8FA67D7E2BEA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EF327-5E40-4C8B-BD1A-96A31B8A0FB5}" type="datetimeFigureOut">
              <a:rPr lang="ru-RU" smtClean="0"/>
              <a:t>12.10.2020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725060-025E-4179-806D-8FA67D7E2BEA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492896"/>
            <a:ext cx="9144000" cy="2232248"/>
          </a:xfrm>
        </p:spPr>
        <p:txBody>
          <a:bodyPr>
            <a:noAutofit/>
          </a:bodyPr>
          <a:lstStyle/>
          <a:p>
            <a:r>
              <a:rPr lang="ru-RU" sz="3600" b="1" dirty="0"/>
              <a:t> Федеральный закон от 02.05.2006 № 59-ФЗ «О порядке рассмотрения обращений граждан Российской Федерации» </a:t>
            </a:r>
            <a:r>
              <a:rPr lang="ru-RU" sz="3600" b="1" dirty="0" smtClean="0"/>
              <a:t/>
            </a:r>
            <a:br>
              <a:rPr lang="ru-RU" sz="3600" b="1" dirty="0" smtClean="0"/>
            </a:br>
            <a:r>
              <a:rPr lang="ru-RU" sz="3600" b="1" dirty="0" smtClean="0"/>
              <a:t>(</a:t>
            </a:r>
            <a:r>
              <a:rPr lang="ru-RU" sz="3600" b="1" dirty="0"/>
              <a:t>в ред. от 27.12.2018)</a:t>
            </a:r>
            <a:endParaRPr lang="ru-RU" sz="3600" b="1" dirty="0"/>
          </a:p>
        </p:txBody>
      </p:sp>
      <p:pic>
        <p:nvPicPr>
          <p:cNvPr id="5" name="Рисунок 4" descr="Рисунок1.jpg"/>
          <p:cNvPicPr/>
          <p:nvPr/>
        </p:nvPicPr>
        <p:blipFill>
          <a:blip r:embed="rId2" cstate="print">
            <a:lum bright="-7000" contrast="14000"/>
          </a:blip>
          <a:stretch>
            <a:fillRect/>
          </a:stretch>
        </p:blipFill>
        <p:spPr>
          <a:xfrm>
            <a:off x="3203848" y="142852"/>
            <a:ext cx="2582598" cy="213402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33826" y="5123819"/>
            <a:ext cx="90364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>
                    <a:lumMod val="50000"/>
                  </a:schemeClr>
                </a:solidFill>
              </a:rPr>
              <a:t>консультация для руководителей ОО </a:t>
            </a:r>
            <a:endParaRPr lang="ru-RU" sz="2800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Обращение через сайт организации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628800"/>
            <a:ext cx="8229600" cy="4525963"/>
          </a:xfrm>
        </p:spPr>
        <p:txBody>
          <a:bodyPr/>
          <a:lstStyle/>
          <a:p>
            <a:r>
              <a:rPr lang="ru-RU" b="1" dirty="0" smtClean="0"/>
              <a:t>Возможность подачи обращения</a:t>
            </a:r>
          </a:p>
          <a:p>
            <a:r>
              <a:rPr lang="ru-RU" b="1" dirty="0" smtClean="0"/>
              <a:t>Ответы на часто задаваемые вопросы</a:t>
            </a:r>
          </a:p>
          <a:p>
            <a:r>
              <a:rPr lang="ru-RU" b="1" dirty="0" smtClean="0"/>
              <a:t>Статистический отчет по обращениям</a:t>
            </a:r>
          </a:p>
          <a:p>
            <a:r>
              <a:rPr lang="ru-RU" b="1" dirty="0" smtClean="0"/>
              <a:t>Возможность увидеть «ход» рассмотрения обращения на сайте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2393432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2285992"/>
            <a:ext cx="8784976" cy="384017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/>
              <a:t>Граждане имеют право обращаться лично</a:t>
            </a:r>
            <a:r>
              <a:rPr lang="ru-RU" b="1" dirty="0"/>
              <a:t>, </a:t>
            </a:r>
            <a:r>
              <a:rPr lang="ru-RU" b="1" dirty="0" smtClean="0"/>
              <a:t>а </a:t>
            </a:r>
            <a:r>
              <a:rPr lang="ru-RU" b="1" dirty="0"/>
              <a:t>также направлять индивидуальные и коллективные обращения, включая обращения объединений граждан, в том числе юридических лиц, в государственные органы, органы местного </a:t>
            </a:r>
            <a:r>
              <a:rPr lang="ru-RU" b="1" dirty="0" smtClean="0"/>
              <a:t>самоуправления</a:t>
            </a:r>
            <a:endParaRPr lang="ru-RU" b="1" dirty="0"/>
          </a:p>
        </p:txBody>
      </p:sp>
      <p:pic>
        <p:nvPicPr>
          <p:cNvPr id="4" name="Рисунок 3" descr="Рисунок1.jpg"/>
          <p:cNvPicPr/>
          <p:nvPr/>
        </p:nvPicPr>
        <p:blipFill>
          <a:blip r:embed="rId2" cstate="print">
            <a:lum bright="-7000" contrast="14000"/>
          </a:blip>
          <a:stretch>
            <a:fillRect/>
          </a:stretch>
        </p:blipFill>
        <p:spPr>
          <a:xfrm>
            <a:off x="0" y="0"/>
            <a:ext cx="2786082" cy="21431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dirty="0" smtClean="0"/>
              <a:t>обращения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987824" y="1754559"/>
            <a:ext cx="2160240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4400" b="1"/>
            </a:lvl1pPr>
          </a:lstStyle>
          <a:p>
            <a:r>
              <a:rPr lang="ru-RU" dirty="0"/>
              <a:t>жалоба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3374" y="1754560"/>
            <a:ext cx="2820434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/>
              <a:t>заявление</a:t>
            </a:r>
            <a:endParaRPr lang="ru-RU" sz="4400" b="1" dirty="0"/>
          </a:p>
        </p:txBody>
      </p:sp>
      <p:sp>
        <p:nvSpPr>
          <p:cNvPr id="6" name="TextBox 5"/>
          <p:cNvSpPr txBox="1"/>
          <p:nvPr/>
        </p:nvSpPr>
        <p:spPr>
          <a:xfrm>
            <a:off x="5580112" y="2998166"/>
            <a:ext cx="3384376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4000" b="1"/>
            </a:lvl1pPr>
          </a:lstStyle>
          <a:p>
            <a:r>
              <a:rPr lang="ru-RU" dirty="0"/>
              <a:t>электронная форме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79512" y="2981234"/>
            <a:ext cx="2964450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4400" b="1"/>
            </a:lvl1pPr>
          </a:lstStyle>
          <a:p>
            <a:r>
              <a:rPr lang="ru-RU" sz="4000" dirty="0" smtClean="0"/>
              <a:t>письменная форма</a:t>
            </a:r>
            <a:endParaRPr lang="ru-RU" sz="4000" dirty="0"/>
          </a:p>
        </p:txBody>
      </p:sp>
      <p:sp>
        <p:nvSpPr>
          <p:cNvPr id="8" name="TextBox 7"/>
          <p:cNvSpPr txBox="1"/>
          <p:nvPr/>
        </p:nvSpPr>
        <p:spPr>
          <a:xfrm>
            <a:off x="3314455" y="3008656"/>
            <a:ext cx="1955921" cy="132343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4000" b="1"/>
            </a:lvl1pPr>
          </a:lstStyle>
          <a:p>
            <a:r>
              <a:rPr lang="ru-RU" dirty="0"/>
              <a:t>устная </a:t>
            </a:r>
            <a:r>
              <a:rPr lang="ru-RU" dirty="0" smtClean="0"/>
              <a:t>форма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70376" y="1757517"/>
            <a:ext cx="3694112" cy="76944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>
            <a:defPPr>
              <a:defRPr lang="ru-RU"/>
            </a:defPPr>
            <a:lvl1pPr algn="ctr">
              <a:defRPr sz="4400" b="1"/>
            </a:lvl1pPr>
          </a:lstStyle>
          <a:p>
            <a:r>
              <a:rPr lang="ru-RU" dirty="0"/>
              <a:t>предложение</a:t>
            </a:r>
          </a:p>
        </p:txBody>
      </p:sp>
    </p:spTree>
    <p:extLst>
      <p:ext uri="{BB962C8B-B14F-4D97-AF65-F5344CB8AC3E}">
        <p14:creationId xmlns:p14="http://schemas.microsoft.com/office/powerpoint/2010/main" val="29062199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</p:spPr>
        <p:txBody>
          <a:bodyPr>
            <a:noAutofit/>
          </a:bodyPr>
          <a:lstStyle/>
          <a:p>
            <a:pPr algn="l"/>
            <a:r>
              <a:rPr lang="ru-RU" sz="3200" b="1" dirty="0"/>
              <a:t>При рассмотрении обращения </a:t>
            </a:r>
            <a:r>
              <a:rPr lang="ru-RU" sz="3200" b="1" dirty="0" smtClean="0"/>
              <a:t>гражданин</a:t>
            </a:r>
            <a:br>
              <a:rPr lang="ru-RU" sz="3200" b="1" dirty="0" smtClean="0"/>
            </a:br>
            <a:r>
              <a:rPr lang="ru-RU" sz="3200" b="1" dirty="0" smtClean="0"/>
              <a:t> </a:t>
            </a:r>
            <a:r>
              <a:rPr lang="ru-RU" sz="3200" b="1" dirty="0"/>
              <a:t>имеет право:</a:t>
            </a:r>
            <a:br>
              <a:rPr lang="ru-RU" sz="3200" b="1" dirty="0"/>
            </a:b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153" y="1268760"/>
            <a:ext cx="9144000" cy="46805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000" b="1" dirty="0" smtClean="0"/>
              <a:t>1</a:t>
            </a:r>
            <a:r>
              <a:rPr lang="ru-RU" sz="2000" b="1" dirty="0"/>
              <a:t>) представлять дополнительные документы и материалы либо обращаться с просьбой об их истребовании, в том числе в электронной форме;</a:t>
            </a:r>
          </a:p>
          <a:p>
            <a:pPr marL="0" indent="0">
              <a:buNone/>
            </a:pPr>
            <a:r>
              <a:rPr lang="ru-RU" sz="2000" b="1" dirty="0" smtClean="0"/>
              <a:t>2</a:t>
            </a:r>
            <a:r>
              <a:rPr lang="ru-RU" sz="2000" b="1" dirty="0"/>
              <a:t>) знакомиться с документами и материалами, касающимися рассмотрения обращения, если это не затрагивает права, свободы и законные интересы других лиц и если в указанных документах и материалах не содержатся сведения, составляющие государственную или иную охраняемую федеральным законом тайну;</a:t>
            </a:r>
          </a:p>
          <a:p>
            <a:pPr marL="0" indent="0">
              <a:buNone/>
            </a:pPr>
            <a:r>
              <a:rPr lang="ru-RU" sz="2000" b="1" dirty="0"/>
              <a:t>3) получать письменный ответ по существу поставленных в обращении вопросов, за исключением случаев, указанных в статье 11 </a:t>
            </a:r>
            <a:r>
              <a:rPr lang="ru-RU" sz="2000" b="1" dirty="0" smtClean="0"/>
              <a:t>Федерального </a:t>
            </a:r>
            <a:r>
              <a:rPr lang="ru-RU" sz="2000" b="1" dirty="0"/>
              <a:t>закона, </a:t>
            </a:r>
            <a:endParaRPr lang="ru-RU" sz="2000" b="1" dirty="0" smtClean="0"/>
          </a:p>
          <a:p>
            <a:pPr marL="0" indent="0">
              <a:buNone/>
            </a:pPr>
            <a:r>
              <a:rPr lang="ru-RU" sz="2000" b="1" dirty="0" smtClean="0"/>
              <a:t>4</a:t>
            </a:r>
            <a:r>
              <a:rPr lang="ru-RU" sz="2000" b="1" dirty="0"/>
              <a:t>) обращаться с жалобой на принятое по обращению решение или на действие (бездействие) в связи с рассмотрением обращения в административном и (или) судебном порядке в соответствии с законодательством Российской Федерации;</a:t>
            </a:r>
          </a:p>
          <a:p>
            <a:pPr marL="0" indent="0">
              <a:buNone/>
            </a:pPr>
            <a:r>
              <a:rPr lang="ru-RU" sz="2000" b="1" dirty="0"/>
              <a:t>5) обращаться с заявлением о прекращении рассмотрения обращения.</a:t>
            </a:r>
          </a:p>
          <a:p>
            <a:pPr marL="0" indent="0">
              <a:buNone/>
            </a:pPr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58866329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9144000" cy="720080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Требования к письменному обращению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86980" y="908720"/>
            <a:ext cx="8856984" cy="594928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b="1" u="sng" dirty="0" smtClean="0"/>
              <a:t>В </a:t>
            </a:r>
            <a:r>
              <a:rPr lang="ru-RU" b="1" u="sng" dirty="0"/>
              <a:t>обязательном порядке </a:t>
            </a:r>
            <a:r>
              <a:rPr lang="ru-RU" b="1" u="sng" dirty="0" smtClean="0"/>
              <a:t>указывается:</a:t>
            </a:r>
          </a:p>
          <a:p>
            <a:r>
              <a:rPr lang="ru-RU" b="1" dirty="0" smtClean="0"/>
              <a:t>наименование органа, </a:t>
            </a:r>
            <a:r>
              <a:rPr lang="ru-RU" b="1" dirty="0"/>
              <a:t>в которые направляет письменное обращение, </a:t>
            </a:r>
            <a:endParaRPr lang="ru-RU" b="1" dirty="0" smtClean="0"/>
          </a:p>
          <a:p>
            <a:r>
              <a:rPr lang="ru-RU" b="1" dirty="0" smtClean="0"/>
              <a:t>фамилия, </a:t>
            </a:r>
            <a:r>
              <a:rPr lang="ru-RU" b="1" dirty="0"/>
              <a:t>имя, отчество (последнее - при наличии</a:t>
            </a:r>
            <a:r>
              <a:rPr lang="ru-RU" b="1" dirty="0" smtClean="0"/>
              <a:t>) обратившегося</a:t>
            </a:r>
          </a:p>
          <a:p>
            <a:r>
              <a:rPr lang="ru-RU" b="1" dirty="0" smtClean="0"/>
              <a:t>почтовый </a:t>
            </a:r>
            <a:r>
              <a:rPr lang="ru-RU" b="1" dirty="0"/>
              <a:t>адрес, по которому должны быть направлены ответ, уведомление о переадресации обращения, </a:t>
            </a:r>
            <a:endParaRPr lang="ru-RU" b="1" dirty="0" smtClean="0"/>
          </a:p>
          <a:p>
            <a:r>
              <a:rPr lang="ru-RU" b="1" dirty="0" smtClean="0"/>
              <a:t>суть </a:t>
            </a:r>
            <a:r>
              <a:rPr lang="ru-RU" b="1" dirty="0"/>
              <a:t>предложения, заявления или жалобы, </a:t>
            </a:r>
            <a:endParaRPr lang="ru-RU" b="1" dirty="0" smtClean="0"/>
          </a:p>
          <a:p>
            <a:r>
              <a:rPr lang="ru-RU" b="1" dirty="0" smtClean="0"/>
              <a:t>личная подпись</a:t>
            </a:r>
          </a:p>
          <a:p>
            <a:r>
              <a:rPr lang="ru-RU" b="1" dirty="0" smtClean="0"/>
              <a:t>дата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9338382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/>
              <a:t>Требования к </a:t>
            </a:r>
            <a:r>
              <a:rPr lang="ru-RU" b="1" dirty="0" smtClean="0"/>
              <a:t>обращению в электронной форме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b="1" u="sng" dirty="0"/>
              <a:t>В обязательном порядке указывается:</a:t>
            </a:r>
          </a:p>
          <a:p>
            <a:r>
              <a:rPr lang="ru-RU" dirty="0" smtClean="0"/>
              <a:t>фамилия, </a:t>
            </a:r>
            <a:r>
              <a:rPr lang="ru-RU" dirty="0"/>
              <a:t>имя, отчество (последнее - при наличии</a:t>
            </a:r>
            <a:r>
              <a:rPr lang="ru-RU" dirty="0" smtClean="0"/>
              <a:t>) обратившегося</a:t>
            </a:r>
          </a:p>
          <a:p>
            <a:r>
              <a:rPr lang="ru-RU" dirty="0" smtClean="0"/>
              <a:t>адрес </a:t>
            </a:r>
            <a:r>
              <a:rPr lang="ru-RU" dirty="0"/>
              <a:t>электронной почты, по которому должны быть направлены ответ, уведомление о переадресации обращения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44628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r>
              <a:rPr lang="ru-RU" sz="3200" b="1" dirty="0"/>
              <a:t>Рассмотрение </a:t>
            </a:r>
            <a:r>
              <a:rPr lang="ru-RU" sz="3200" b="1" dirty="0" smtClean="0"/>
              <a:t>письменного обращения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9127" y="908720"/>
            <a:ext cx="9144000" cy="5832648"/>
          </a:xfrm>
        </p:spPr>
        <p:txBody>
          <a:bodyPr>
            <a:noAutofit/>
          </a:bodyPr>
          <a:lstStyle/>
          <a:p>
            <a:r>
              <a:rPr lang="ru-RU" sz="2000" b="1" dirty="0"/>
              <a:t>Письменное обращение подлежит обязательной регистрации в течение трех дней с момента </a:t>
            </a:r>
            <a:r>
              <a:rPr lang="ru-RU" sz="2000" b="1" dirty="0" smtClean="0"/>
              <a:t>поступления.</a:t>
            </a:r>
            <a:endParaRPr lang="ru-RU" sz="2000" b="1" dirty="0"/>
          </a:p>
          <a:p>
            <a:r>
              <a:rPr lang="ru-RU" sz="2000" b="1" dirty="0" smtClean="0"/>
              <a:t>Письменное </a:t>
            </a:r>
            <a:r>
              <a:rPr lang="ru-RU" sz="2000" b="1" dirty="0"/>
              <a:t>обращение, содержащее вопросы, решение которых не входит в компетенцию </a:t>
            </a:r>
            <a:r>
              <a:rPr lang="ru-RU" sz="2000" b="1" dirty="0" smtClean="0"/>
              <a:t>органа</a:t>
            </a:r>
            <a:r>
              <a:rPr lang="ru-RU" sz="2000" b="1" dirty="0"/>
              <a:t>, </a:t>
            </a:r>
            <a:r>
              <a:rPr lang="ru-RU" sz="2000" b="1" dirty="0" smtClean="0"/>
              <a:t>направляется </a:t>
            </a:r>
            <a:r>
              <a:rPr lang="ru-RU" sz="2000" b="1" dirty="0"/>
              <a:t>в течение семи дней со дня регистрации в соответствующий орган </a:t>
            </a:r>
            <a:r>
              <a:rPr lang="ru-RU" sz="2000" b="1" dirty="0" smtClean="0"/>
              <a:t>, </a:t>
            </a:r>
            <a:r>
              <a:rPr lang="ru-RU" sz="2000" b="1" dirty="0"/>
              <a:t>в компетенцию которых входит решение поставленных в обращении вопросов, с уведомлением гражданина, направившего обращение, о переадресации обращения, за исключением случая, указанного в части 4 статьи 11 настоящего Федерального закона.</a:t>
            </a:r>
          </a:p>
          <a:p>
            <a:r>
              <a:rPr lang="ru-RU" sz="2000" b="1" dirty="0" smtClean="0"/>
              <a:t>Запрещается </a:t>
            </a:r>
            <a:r>
              <a:rPr lang="ru-RU" sz="2000" b="1" dirty="0"/>
              <a:t>направлять жалобу на рассмотрение </a:t>
            </a:r>
            <a:r>
              <a:rPr lang="ru-RU" sz="2000" b="1" dirty="0" smtClean="0"/>
              <a:t>должностному </a:t>
            </a:r>
            <a:r>
              <a:rPr lang="ru-RU" sz="2000" b="1" dirty="0"/>
              <a:t>лицу, решение или действие (бездействие) </a:t>
            </a:r>
            <a:r>
              <a:rPr lang="ru-RU" sz="2000" b="1" dirty="0" smtClean="0"/>
              <a:t>которого </a:t>
            </a:r>
            <a:r>
              <a:rPr lang="ru-RU" sz="2000" b="1" dirty="0"/>
              <a:t>обжалуется</a:t>
            </a:r>
            <a:r>
              <a:rPr lang="ru-RU" sz="2000" b="1" dirty="0" smtClean="0"/>
              <a:t>.</a:t>
            </a:r>
          </a:p>
          <a:p>
            <a:r>
              <a:rPr lang="ru-RU" sz="2000" b="1" dirty="0"/>
              <a:t>В</a:t>
            </a:r>
            <a:r>
              <a:rPr lang="ru-RU" sz="2000" dirty="0"/>
              <a:t> </a:t>
            </a:r>
            <a:r>
              <a:rPr lang="ru-RU" sz="2000" b="1" dirty="0"/>
              <a:t>случае необходимости рассматривающие обращение </a:t>
            </a:r>
            <a:r>
              <a:rPr lang="ru-RU" sz="2000" b="1" dirty="0" smtClean="0"/>
              <a:t>могут </a:t>
            </a:r>
            <a:r>
              <a:rPr lang="ru-RU" sz="2000" b="1" dirty="0"/>
              <a:t>обеспечить </a:t>
            </a:r>
            <a:r>
              <a:rPr lang="ru-RU" sz="2000" b="1" dirty="0"/>
              <a:t>его рассмотрение с выездом на место</a:t>
            </a:r>
            <a:r>
              <a:rPr lang="ru-RU" sz="2000" b="1" dirty="0" smtClean="0"/>
              <a:t>.</a:t>
            </a:r>
          </a:p>
          <a:p>
            <a:r>
              <a:rPr lang="ru-RU" sz="2000" b="1" dirty="0"/>
              <a:t>Письменное </a:t>
            </a:r>
            <a:r>
              <a:rPr lang="ru-RU" sz="2000" b="1" dirty="0" smtClean="0"/>
              <a:t>обращение рассматривается </a:t>
            </a:r>
            <a:r>
              <a:rPr lang="ru-RU" sz="2000" b="1" dirty="0"/>
              <a:t>в течение 30 дней со дня регистрации письменного </a:t>
            </a:r>
            <a:r>
              <a:rPr lang="ru-RU" sz="2000" b="1" dirty="0" smtClean="0"/>
              <a:t>обращения</a:t>
            </a:r>
          </a:p>
          <a:p>
            <a:r>
              <a:rPr lang="ru-RU" sz="2000" b="1" dirty="0" smtClean="0"/>
              <a:t>Орган помимо ответа принимает </a:t>
            </a:r>
            <a:r>
              <a:rPr lang="ru-RU" sz="2000" b="1" dirty="0"/>
              <a:t>меры, направленные на восстановление или защиту нарушенных прав, свобод и законных интересов гражданина</a:t>
            </a:r>
          </a:p>
          <a:p>
            <a:endParaRPr lang="ru-RU" sz="2000" b="1" dirty="0"/>
          </a:p>
        </p:txBody>
      </p:sp>
    </p:spTree>
    <p:extLst>
      <p:ext uri="{BB962C8B-B14F-4D97-AF65-F5344CB8AC3E}">
        <p14:creationId xmlns:p14="http://schemas.microsoft.com/office/powerpoint/2010/main" val="33093527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08520" y="18601"/>
            <a:ext cx="9252520" cy="530079"/>
          </a:xfrm>
        </p:spPr>
        <p:txBody>
          <a:bodyPr>
            <a:normAutofit fontScale="90000"/>
          </a:bodyPr>
          <a:lstStyle/>
          <a:p>
            <a:r>
              <a:rPr lang="ru-RU" sz="3200" b="1" dirty="0"/>
              <a:t>Порядок рассмотрения отдельных обращений</a:t>
            </a:r>
            <a:endParaRPr lang="ru-RU" sz="3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20688"/>
            <a:ext cx="9165250" cy="6237312"/>
          </a:xfrm>
        </p:spPr>
        <p:txBody>
          <a:bodyPr>
            <a:noAutofit/>
          </a:bodyPr>
          <a:lstStyle/>
          <a:p>
            <a:r>
              <a:rPr lang="ru-RU" sz="1800" b="1" dirty="0" smtClean="0"/>
              <a:t>если </a:t>
            </a:r>
            <a:r>
              <a:rPr lang="ru-RU" sz="1800" b="1" dirty="0"/>
              <a:t>в </a:t>
            </a:r>
            <a:r>
              <a:rPr lang="ru-RU" sz="1800" b="1" dirty="0" smtClean="0"/>
              <a:t>обращении </a:t>
            </a:r>
            <a:r>
              <a:rPr lang="ru-RU" sz="1800" b="1" dirty="0"/>
              <a:t>не указаны фамилия </a:t>
            </a:r>
            <a:r>
              <a:rPr lang="ru-RU" sz="1800" b="1" dirty="0" smtClean="0"/>
              <a:t>направившего </a:t>
            </a:r>
            <a:r>
              <a:rPr lang="ru-RU" sz="1800" b="1" dirty="0"/>
              <a:t>обращение, или почтовый адрес, </a:t>
            </a:r>
            <a:r>
              <a:rPr lang="ru-RU" sz="1800" b="1" dirty="0" smtClean="0"/>
              <a:t>ответ </a:t>
            </a:r>
            <a:r>
              <a:rPr lang="ru-RU" sz="1800" b="1" dirty="0"/>
              <a:t>на обращение не дается. </a:t>
            </a:r>
            <a:endParaRPr lang="ru-RU" sz="1800" b="1" dirty="0" smtClean="0"/>
          </a:p>
          <a:p>
            <a:r>
              <a:rPr lang="ru-RU" sz="1800" b="1" dirty="0" smtClean="0"/>
              <a:t>если в обращении содержатся сведения о подготавливаемом, совершаемом или совершенном противоправном </a:t>
            </a:r>
            <a:r>
              <a:rPr lang="ru-RU" sz="1800" b="1" dirty="0"/>
              <a:t>деянии, </a:t>
            </a:r>
            <a:r>
              <a:rPr lang="ru-RU" sz="1800" b="1" dirty="0" smtClean="0"/>
              <a:t>обращение </a:t>
            </a:r>
            <a:r>
              <a:rPr lang="ru-RU" sz="1800" b="1" dirty="0"/>
              <a:t>подлежит направлению в государственный орган в соответствии с его компетенцией.</a:t>
            </a:r>
          </a:p>
          <a:p>
            <a:r>
              <a:rPr lang="ru-RU" sz="1800" b="1" dirty="0" smtClean="0"/>
              <a:t>при </a:t>
            </a:r>
            <a:r>
              <a:rPr lang="ru-RU" sz="1800" b="1" dirty="0"/>
              <a:t>получении </a:t>
            </a:r>
            <a:r>
              <a:rPr lang="ru-RU" sz="1800" b="1" dirty="0" smtClean="0"/>
              <a:t>обращения</a:t>
            </a:r>
            <a:r>
              <a:rPr lang="ru-RU" sz="1800" b="1" dirty="0"/>
              <a:t>, в котором содержатся нецензурные либо оскорбительные выражения, угрозы </a:t>
            </a:r>
            <a:r>
              <a:rPr lang="ru-RU" sz="1800" b="1" dirty="0" smtClean="0"/>
              <a:t>жизни должностного </a:t>
            </a:r>
            <a:r>
              <a:rPr lang="ru-RU" sz="1800" b="1" dirty="0"/>
              <a:t>лица, </a:t>
            </a:r>
            <a:r>
              <a:rPr lang="ru-RU" sz="1800" b="1" dirty="0" smtClean="0"/>
              <a:t>членов </a:t>
            </a:r>
            <a:r>
              <a:rPr lang="ru-RU" sz="1800" b="1" dirty="0"/>
              <a:t>его семьи</a:t>
            </a:r>
            <a:r>
              <a:rPr lang="ru-RU" sz="1800" b="1" dirty="0" smtClean="0"/>
              <a:t>, лицо </a:t>
            </a:r>
            <a:r>
              <a:rPr lang="ru-RU" sz="1800" b="1" dirty="0"/>
              <a:t>вправе оставить обращение без ответа </a:t>
            </a:r>
            <a:r>
              <a:rPr lang="ru-RU" sz="1800" b="1" dirty="0" smtClean="0"/>
              <a:t>и </a:t>
            </a:r>
            <a:r>
              <a:rPr lang="ru-RU" sz="1800" b="1" dirty="0"/>
              <a:t>сообщить гражданину, направившему обращение, о недопустимости злоупотребления правом.</a:t>
            </a:r>
          </a:p>
          <a:p>
            <a:r>
              <a:rPr lang="ru-RU" sz="1800" b="1" dirty="0" smtClean="0"/>
              <a:t>если </a:t>
            </a:r>
            <a:r>
              <a:rPr lang="ru-RU" sz="1800" b="1" dirty="0"/>
              <a:t>текст </a:t>
            </a:r>
            <a:r>
              <a:rPr lang="ru-RU" sz="1800" b="1" dirty="0" smtClean="0"/>
              <a:t>обращения </a:t>
            </a:r>
            <a:r>
              <a:rPr lang="ru-RU" sz="1800" b="1" dirty="0"/>
              <a:t>не поддается прочтению, ответ на обращение не </a:t>
            </a:r>
            <a:r>
              <a:rPr lang="ru-RU" sz="1800" b="1" dirty="0" smtClean="0"/>
              <a:t>дается, </a:t>
            </a:r>
            <a:r>
              <a:rPr lang="ru-RU" sz="1800" b="1" dirty="0"/>
              <a:t>о чем в течение семи дней со дня регистрации обращения сообщается </a:t>
            </a:r>
            <a:r>
              <a:rPr lang="ru-RU" sz="1800" b="1" dirty="0" smtClean="0"/>
              <a:t>гражданину, если </a:t>
            </a:r>
            <a:r>
              <a:rPr lang="ru-RU" sz="1800" b="1" dirty="0"/>
              <a:t>его фамилия и почтовый адрес поддаются прочтению.</a:t>
            </a:r>
          </a:p>
          <a:p>
            <a:r>
              <a:rPr lang="ru-RU" sz="1800" b="1" dirty="0" smtClean="0"/>
              <a:t>если </a:t>
            </a:r>
            <a:r>
              <a:rPr lang="ru-RU" sz="1800" b="1" dirty="0"/>
              <a:t>текст письменного обращения не позволяет определить суть </a:t>
            </a:r>
            <a:r>
              <a:rPr lang="ru-RU" sz="1800" b="1" dirty="0" smtClean="0"/>
              <a:t>обращения, </a:t>
            </a:r>
            <a:r>
              <a:rPr lang="ru-RU" sz="1800" b="1" dirty="0"/>
              <a:t>ответ на обращение не </a:t>
            </a:r>
            <a:r>
              <a:rPr lang="ru-RU" sz="1800" b="1" dirty="0" smtClean="0"/>
              <a:t>дается, о </a:t>
            </a:r>
            <a:r>
              <a:rPr lang="ru-RU" sz="1800" b="1" dirty="0"/>
              <a:t>чем в течение семи дней со дня регистрации обращения сообщается гражданину, направившему обращение.</a:t>
            </a:r>
          </a:p>
          <a:p>
            <a:r>
              <a:rPr lang="ru-RU" sz="1800" b="1" dirty="0" smtClean="0"/>
              <a:t>В </a:t>
            </a:r>
            <a:r>
              <a:rPr lang="ru-RU" sz="1800" b="1" dirty="0"/>
              <a:t>случае, если в письменном обращении гражданина содержится вопрос, на который ему неоднократно давались </a:t>
            </a:r>
            <a:r>
              <a:rPr lang="ru-RU" sz="1800" b="1" dirty="0" smtClean="0"/>
              <a:t>ответы, </a:t>
            </a:r>
            <a:r>
              <a:rPr lang="ru-RU" sz="1800" b="1" dirty="0"/>
              <a:t>и при этом </a:t>
            </a:r>
            <a:r>
              <a:rPr lang="ru-RU" sz="1800" b="1" dirty="0" smtClean="0"/>
              <a:t>не </a:t>
            </a:r>
            <a:r>
              <a:rPr lang="ru-RU" sz="1800" b="1" dirty="0"/>
              <a:t>приводятся новые </a:t>
            </a:r>
            <a:r>
              <a:rPr lang="ru-RU" sz="1800" b="1" dirty="0" smtClean="0"/>
              <a:t>доводы, руководитель  вправе </a:t>
            </a:r>
            <a:r>
              <a:rPr lang="ru-RU" sz="1800" b="1" dirty="0"/>
              <a:t>принять решение о безосновательности очередного обращения и прекращении переписки с гражданином по данному </a:t>
            </a:r>
            <a:r>
              <a:rPr lang="ru-RU" sz="1800" b="1" dirty="0" smtClean="0"/>
              <a:t>вопросу. О </a:t>
            </a:r>
            <a:r>
              <a:rPr lang="ru-RU" sz="1800" b="1" dirty="0"/>
              <a:t>данном решении уведомляется гражданин, направивший обращение</a:t>
            </a:r>
            <a:r>
              <a:rPr lang="ru-RU" sz="1800" b="1" dirty="0" smtClean="0"/>
              <a:t>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6499212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b="1" dirty="0"/>
              <a:t> Личный прием граждан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692696"/>
            <a:ext cx="9036496" cy="6048672"/>
          </a:xfrm>
        </p:spPr>
        <p:txBody>
          <a:bodyPr>
            <a:noAutofit/>
          </a:bodyPr>
          <a:lstStyle/>
          <a:p>
            <a:r>
              <a:rPr lang="ru-RU" sz="1800" b="1" dirty="0"/>
              <a:t>Личный прием граждан </a:t>
            </a:r>
            <a:r>
              <a:rPr lang="ru-RU" sz="1800" b="1" dirty="0" smtClean="0"/>
              <a:t>проводится руководителями </a:t>
            </a:r>
            <a:r>
              <a:rPr lang="ru-RU" sz="1800" b="1" dirty="0"/>
              <a:t>и уполномоченными на то лицами. </a:t>
            </a:r>
            <a:endParaRPr lang="ru-RU" sz="1800" b="1" dirty="0" smtClean="0"/>
          </a:p>
          <a:p>
            <a:r>
              <a:rPr lang="ru-RU" sz="1800" b="1" dirty="0" smtClean="0"/>
              <a:t>Информация </a:t>
            </a:r>
            <a:r>
              <a:rPr lang="ru-RU" sz="1800" b="1" dirty="0"/>
              <a:t>о месте приема, а также об установленных для приема днях и часах доводится до сведения граждан.</a:t>
            </a:r>
          </a:p>
          <a:p>
            <a:r>
              <a:rPr lang="ru-RU" sz="1800" b="1" dirty="0" smtClean="0"/>
              <a:t>При </a:t>
            </a:r>
            <a:r>
              <a:rPr lang="ru-RU" sz="1800" b="1" dirty="0"/>
              <a:t>личном приеме гражданин предъявляет документ, удостоверяющий его личность.</a:t>
            </a:r>
          </a:p>
          <a:p>
            <a:r>
              <a:rPr lang="ru-RU" sz="1800" b="1" dirty="0" smtClean="0"/>
              <a:t>Содержание </a:t>
            </a:r>
            <a:r>
              <a:rPr lang="ru-RU" sz="1800" b="1" dirty="0"/>
              <a:t>устного обращения заносится в карточку личного приема гражданина</a:t>
            </a:r>
            <a:r>
              <a:rPr lang="ru-RU" sz="1800" b="1" dirty="0" smtClean="0"/>
              <a:t>.</a:t>
            </a:r>
          </a:p>
          <a:p>
            <a:r>
              <a:rPr lang="ru-RU" sz="1800" b="1" dirty="0" smtClean="0"/>
              <a:t>Если </a:t>
            </a:r>
            <a:r>
              <a:rPr lang="ru-RU" sz="1800" b="1" dirty="0"/>
              <a:t>изложенные в устном обращении факты </a:t>
            </a:r>
            <a:r>
              <a:rPr lang="ru-RU" sz="1800" b="1" dirty="0" smtClean="0"/>
              <a:t>являются </a:t>
            </a:r>
            <a:r>
              <a:rPr lang="ru-RU" sz="1800" b="1" dirty="0"/>
              <a:t>очевидными и не требуют дополнительной проверки, ответ на обращение с согласия гражданина может быть дан устно в ходе личного приема, о чем делается запись в карточке личного приема гражданина</a:t>
            </a:r>
            <a:r>
              <a:rPr lang="ru-RU" sz="1800" b="1" dirty="0" smtClean="0"/>
              <a:t>.</a:t>
            </a:r>
          </a:p>
          <a:p>
            <a:r>
              <a:rPr lang="ru-RU" sz="1800" b="1" dirty="0" smtClean="0"/>
              <a:t>В </a:t>
            </a:r>
            <a:r>
              <a:rPr lang="ru-RU" sz="1800" b="1" dirty="0"/>
              <a:t>остальных случаях дается письменный ответ по существу поставленных в обращении вопросов.</a:t>
            </a:r>
          </a:p>
          <a:p>
            <a:r>
              <a:rPr lang="ru-RU" sz="1800" b="1" dirty="0" smtClean="0"/>
              <a:t>Письменное </a:t>
            </a:r>
            <a:r>
              <a:rPr lang="ru-RU" sz="1800" b="1" dirty="0"/>
              <a:t>обращение, принятое в ходе личного приема, подлежит регистрации и рассмотрению </a:t>
            </a:r>
            <a:r>
              <a:rPr lang="ru-RU" sz="1800" b="1" dirty="0" smtClean="0"/>
              <a:t>в</a:t>
            </a:r>
            <a:r>
              <a:rPr lang="ru-RU" sz="1800" b="1" dirty="0"/>
              <a:t> установленном </a:t>
            </a:r>
            <a:r>
              <a:rPr lang="ru-RU" sz="1800" b="1" dirty="0" smtClean="0"/>
              <a:t> порядке.</a:t>
            </a:r>
            <a:endParaRPr lang="ru-RU" sz="1800" b="1" dirty="0"/>
          </a:p>
          <a:p>
            <a:r>
              <a:rPr lang="ru-RU" sz="1800" b="1" dirty="0" smtClean="0"/>
              <a:t>Если </a:t>
            </a:r>
            <a:r>
              <a:rPr lang="ru-RU" sz="1800" b="1" dirty="0"/>
              <a:t>в обращении содержатся вопросы, решение которых не входит в компетенцию </a:t>
            </a:r>
            <a:r>
              <a:rPr lang="ru-RU" sz="1800" b="1" dirty="0" smtClean="0"/>
              <a:t>органа</a:t>
            </a:r>
            <a:r>
              <a:rPr lang="ru-RU" sz="1800" b="1" dirty="0"/>
              <a:t>, </a:t>
            </a:r>
            <a:r>
              <a:rPr lang="ru-RU" sz="1800" b="1" dirty="0" smtClean="0"/>
              <a:t>дается </a:t>
            </a:r>
            <a:r>
              <a:rPr lang="ru-RU" sz="1800" b="1" dirty="0"/>
              <a:t>разъяснение, куда и в каком порядке ему следует обратиться.</a:t>
            </a:r>
          </a:p>
          <a:p>
            <a:r>
              <a:rPr lang="ru-RU" sz="1800" b="1" dirty="0" smtClean="0"/>
              <a:t>Гражданину может </a:t>
            </a:r>
            <a:r>
              <a:rPr lang="ru-RU" sz="1800" b="1" dirty="0"/>
              <a:t>быть отказано в дальнейшем рассмотрении обращения, если ему ранее был дан ответ по существу поставленных в обращении вопросов</a:t>
            </a:r>
            <a:r>
              <a:rPr lang="ru-RU" sz="1800" b="1" dirty="0" smtClean="0"/>
              <a:t>.</a:t>
            </a:r>
            <a:endParaRPr lang="ru-RU" sz="1800" b="1" dirty="0"/>
          </a:p>
        </p:txBody>
      </p:sp>
    </p:spTree>
    <p:extLst>
      <p:ext uri="{BB962C8B-B14F-4D97-AF65-F5344CB8AC3E}">
        <p14:creationId xmlns:p14="http://schemas.microsoft.com/office/powerpoint/2010/main" val="3674362395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148</TotalTime>
  <Words>817</Words>
  <Application>Microsoft Office PowerPoint</Application>
  <PresentationFormat>Экран (4:3)</PresentationFormat>
  <Paragraphs>57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 Федеральный закон от 02.05.2006 № 59-ФЗ «О порядке рассмотрения обращений граждан Российской Федерации»  (в ред. от 27.12.2018)</vt:lpstr>
      <vt:lpstr>Презентация PowerPoint</vt:lpstr>
      <vt:lpstr>обращения</vt:lpstr>
      <vt:lpstr>При рассмотрении обращения гражданин  имеет право: </vt:lpstr>
      <vt:lpstr>Требования к письменному обращению</vt:lpstr>
      <vt:lpstr>Требования к обращению в электронной форме</vt:lpstr>
      <vt:lpstr>Рассмотрение письменного обращения</vt:lpstr>
      <vt:lpstr>Порядок рассмотрения отдельных обращений</vt:lpstr>
      <vt:lpstr> Личный прием граждан</vt:lpstr>
      <vt:lpstr>Обращение через сайт организации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Инновационная деятельность  как ресурс развития образования</dc:title>
  <dc:creator>Админ</dc:creator>
  <cp:lastModifiedBy>Админ</cp:lastModifiedBy>
  <cp:revision>9</cp:revision>
  <dcterms:created xsi:type="dcterms:W3CDTF">2019-09-17T14:05:55Z</dcterms:created>
  <dcterms:modified xsi:type="dcterms:W3CDTF">2020-10-12T14:36:57Z</dcterms:modified>
</cp:coreProperties>
</file>