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78" r:id="rId4"/>
    <p:sldId id="268" r:id="rId5"/>
    <p:sldId id="279" r:id="rId6"/>
    <p:sldId id="273" r:id="rId7"/>
    <p:sldId id="274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4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05200528094535"/>
          <c:y val="0.13134471474305076"/>
          <c:w val="0.7147635593337982"/>
          <c:h val="0.778576576599807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4759</c:v>
                </c:pt>
                <c:pt idx="1">
                  <c:v>4808</c:v>
                </c:pt>
                <c:pt idx="2">
                  <c:v>4707</c:v>
                </c:pt>
                <c:pt idx="3">
                  <c:v>4486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 3 лет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909</c:v>
                </c:pt>
                <c:pt idx="1">
                  <c:v>1003</c:v>
                </c:pt>
                <c:pt idx="2">
                  <c:v>1001</c:v>
                </c:pt>
                <c:pt idx="3">
                  <c:v>936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3 до 7 лет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3850</c:v>
                </c:pt>
                <c:pt idx="1">
                  <c:v>3805</c:v>
                </c:pt>
                <c:pt idx="2">
                  <c:v>3706</c:v>
                </c:pt>
                <c:pt idx="3">
                  <c:v>3550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85632"/>
        <c:axId val="50707840"/>
      </c:barChart>
      <c:catAx>
        <c:axId val="48085632"/>
        <c:scaling>
          <c:orientation val="minMax"/>
        </c:scaling>
        <c:delete val="0"/>
        <c:axPos val="b"/>
        <c:majorTickMark val="out"/>
        <c:minorTickMark val="none"/>
        <c:tickLblPos val="nextTo"/>
        <c:crossAx val="50707840"/>
        <c:crosses val="autoZero"/>
        <c:auto val="1"/>
        <c:lblAlgn val="ctr"/>
        <c:lblOffset val="100"/>
        <c:noMultiLvlLbl val="0"/>
      </c:catAx>
      <c:valAx>
        <c:axId val="5070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85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6409668289706"/>
          <c:y val="0.42635252703727927"/>
          <c:w val="0.15571957507921783"/>
          <c:h val="0.38417424243400994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раннего возраста</c:v>
                </c:pt>
                <c:pt idx="1">
                  <c:v>младшая</c:v>
                </c:pt>
                <c:pt idx="2">
                  <c:v>средняя</c:v>
                </c:pt>
                <c:pt idx="3">
                  <c:v>старшая</c:v>
                </c:pt>
                <c:pt idx="4">
                  <c:v>подготовительная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</c:v>
                </c:pt>
                <c:pt idx="1">
                  <c:v>48</c:v>
                </c:pt>
                <c:pt idx="2">
                  <c:v>28</c:v>
                </c:pt>
                <c:pt idx="3">
                  <c:v>19</c:v>
                </c:pt>
                <c:pt idx="4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168576"/>
        <c:axId val="52170112"/>
      </c:barChart>
      <c:catAx>
        <c:axId val="52168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2170112"/>
        <c:crosses val="autoZero"/>
        <c:auto val="1"/>
        <c:lblAlgn val="ctr"/>
        <c:lblOffset val="100"/>
        <c:noMultiLvlLbl val="0"/>
      </c:catAx>
      <c:valAx>
        <c:axId val="5217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168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m/d/yyyy</c:formatCode>
                <c:ptCount val="4"/>
                <c:pt idx="0">
                  <c:v>43070</c:v>
                </c:pt>
                <c:pt idx="1">
                  <c:v>43435</c:v>
                </c:pt>
                <c:pt idx="2">
                  <c:v>43800</c:v>
                </c:pt>
                <c:pt idx="3">
                  <c:v>44166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1979</c:v>
                </c:pt>
                <c:pt idx="1">
                  <c:v>1531</c:v>
                </c:pt>
                <c:pt idx="2">
                  <c:v>1362</c:v>
                </c:pt>
                <c:pt idx="3">
                  <c:v>1140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m/d/yyyy</c:formatCode>
                <c:ptCount val="4"/>
                <c:pt idx="0">
                  <c:v>43070</c:v>
                </c:pt>
                <c:pt idx="1">
                  <c:v>43435</c:v>
                </c:pt>
                <c:pt idx="2">
                  <c:v>43800</c:v>
                </c:pt>
                <c:pt idx="3">
                  <c:v>44166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m/d/yyyy</c:formatCode>
                <c:ptCount val="4"/>
                <c:pt idx="0">
                  <c:v>43070</c:v>
                </c:pt>
                <c:pt idx="1">
                  <c:v>43435</c:v>
                </c:pt>
                <c:pt idx="2">
                  <c:v>43800</c:v>
                </c:pt>
                <c:pt idx="3">
                  <c:v>44166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4275072"/>
        <c:axId val="54289152"/>
      </c:barChart>
      <c:dateAx>
        <c:axId val="5427507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4289152"/>
        <c:crosses val="autoZero"/>
        <c:auto val="1"/>
        <c:lblOffset val="100"/>
        <c:baseTimeUnit val="years"/>
      </c:dateAx>
      <c:valAx>
        <c:axId val="54289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275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Лист1!$A$2:$A$20</c:f>
              <c:strCache>
                <c:ptCount val="19"/>
                <c:pt idx="0">
                  <c:v>ДОУ №28</c:v>
                </c:pt>
                <c:pt idx="1">
                  <c:v>ДОУ №32</c:v>
                </c:pt>
                <c:pt idx="2">
                  <c:v>ДОУ №34</c:v>
                </c:pt>
                <c:pt idx="3">
                  <c:v>ДОУ №40</c:v>
                </c:pt>
                <c:pt idx="4">
                  <c:v>ДОУ №43</c:v>
                </c:pt>
                <c:pt idx="5">
                  <c:v>ДОУ №49</c:v>
                </c:pt>
                <c:pt idx="6">
                  <c:v>ДОУ №51</c:v>
                </c:pt>
                <c:pt idx="7">
                  <c:v>ДОУ №53</c:v>
                </c:pt>
                <c:pt idx="8">
                  <c:v>ДОУ №54</c:v>
                </c:pt>
                <c:pt idx="9">
                  <c:v>ДОУ №63</c:v>
                </c:pt>
                <c:pt idx="10">
                  <c:v>ДОУ №65</c:v>
                </c:pt>
                <c:pt idx="11">
                  <c:v>ДОУ №69</c:v>
                </c:pt>
                <c:pt idx="12">
                  <c:v>ДОУ №70</c:v>
                </c:pt>
                <c:pt idx="13">
                  <c:v>с.Косой Брод</c:v>
                </c:pt>
                <c:pt idx="14">
                  <c:v>с.Курганово</c:v>
                </c:pt>
                <c:pt idx="15">
                  <c:v>п.Ст.Полевской</c:v>
                </c:pt>
                <c:pt idx="16">
                  <c:v>с.Мраморское</c:v>
                </c:pt>
                <c:pt idx="17">
                  <c:v>с.Полдневая</c:v>
                </c:pt>
                <c:pt idx="18">
                  <c:v>п.Зюзельский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43</c:v>
                </c:pt>
                <c:pt idx="1">
                  <c:v>29</c:v>
                </c:pt>
                <c:pt idx="2">
                  <c:v>60</c:v>
                </c:pt>
                <c:pt idx="3">
                  <c:v>72</c:v>
                </c:pt>
                <c:pt idx="4">
                  <c:v>55</c:v>
                </c:pt>
                <c:pt idx="5">
                  <c:v>60</c:v>
                </c:pt>
                <c:pt idx="6">
                  <c:v>70</c:v>
                </c:pt>
                <c:pt idx="7">
                  <c:v>50</c:v>
                </c:pt>
                <c:pt idx="8">
                  <c:v>54</c:v>
                </c:pt>
                <c:pt idx="9">
                  <c:v>30</c:v>
                </c:pt>
                <c:pt idx="10">
                  <c:v>20</c:v>
                </c:pt>
                <c:pt idx="11">
                  <c:v>93</c:v>
                </c:pt>
                <c:pt idx="12">
                  <c:v>78</c:v>
                </c:pt>
                <c:pt idx="13">
                  <c:v>14</c:v>
                </c:pt>
                <c:pt idx="14">
                  <c:v>6</c:v>
                </c:pt>
                <c:pt idx="15">
                  <c:v>8</c:v>
                </c:pt>
                <c:pt idx="16">
                  <c:v>5</c:v>
                </c:pt>
                <c:pt idx="17">
                  <c:v>8</c:v>
                </c:pt>
                <c:pt idx="1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553408"/>
        <c:axId val="53555200"/>
      </c:barChart>
      <c:catAx>
        <c:axId val="53553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3555200"/>
        <c:crosses val="autoZero"/>
        <c:auto val="1"/>
        <c:lblAlgn val="ctr"/>
        <c:lblOffset val="100"/>
        <c:noMultiLvlLbl val="0"/>
      </c:catAx>
      <c:valAx>
        <c:axId val="53555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55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912DA-07BC-47C4-B884-54273B3294CA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59049-91F6-46B3-BBAE-2E383FBC36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00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9197D5-0BFC-4A3C-834B-047FDDD40261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38A175-8DB1-4B90-98A2-D084F866D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331236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комплектования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дошкольных образовательных организаций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Полевского городского округа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2021 – 2022 учебный год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/>
          <a:lstStyle/>
          <a:p>
            <a:r>
              <a:rPr lang="ru-RU" dirty="0" smtClean="0"/>
              <a:t>Количество детей в ДОУ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329234"/>
              </p:ext>
            </p:extLst>
          </p:nvPr>
        </p:nvGraphicFramePr>
        <p:xfrm>
          <a:off x="611560" y="548680"/>
          <a:ext cx="8140158" cy="4781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648072"/>
          </a:xfrm>
        </p:spPr>
        <p:txBody>
          <a:bodyPr/>
          <a:lstStyle/>
          <a:p>
            <a:r>
              <a:rPr lang="ru-RU" dirty="0" smtClean="0"/>
              <a:t>Выполнение МЗ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МБДОУ ПГО «Детский сад № 40»</a:t>
            </a:r>
          </a:p>
          <a:p>
            <a:r>
              <a:rPr lang="ru-RU" dirty="0" smtClean="0"/>
              <a:t>ООШ </a:t>
            </a:r>
            <a:r>
              <a:rPr lang="ru-RU" dirty="0" err="1" smtClean="0"/>
              <a:t>п.Ст.Полевской</a:t>
            </a:r>
            <a:endParaRPr lang="ru-RU" dirty="0" smtClean="0"/>
          </a:p>
          <a:p>
            <a:r>
              <a:rPr lang="ru-RU" dirty="0" smtClean="0"/>
              <a:t>ООШ </a:t>
            </a:r>
            <a:r>
              <a:rPr lang="ru-RU" dirty="0" err="1" smtClean="0"/>
              <a:t>с.Косой</a:t>
            </a:r>
            <a:r>
              <a:rPr lang="ru-RU" dirty="0" smtClean="0"/>
              <a:t> Брод</a:t>
            </a:r>
          </a:p>
          <a:p>
            <a:r>
              <a:rPr lang="ru-RU" dirty="0" smtClean="0"/>
              <a:t>МБДОУ ПГО «Детский сад № 34» (98%)</a:t>
            </a:r>
          </a:p>
          <a:p>
            <a:r>
              <a:rPr lang="ru-RU" dirty="0" smtClean="0"/>
              <a:t>МБДОУ ПГО «Детский сад № 43» (97%)</a:t>
            </a:r>
          </a:p>
          <a:p>
            <a:r>
              <a:rPr lang="ru-RU" dirty="0"/>
              <a:t>МБДОУ ПГО «Детский сад № </a:t>
            </a:r>
            <a:r>
              <a:rPr lang="ru-RU" dirty="0" smtClean="0"/>
              <a:t>49» </a:t>
            </a:r>
            <a:r>
              <a:rPr lang="ru-RU" dirty="0"/>
              <a:t>(97</a:t>
            </a:r>
            <a:r>
              <a:rPr lang="ru-RU" dirty="0" smtClean="0"/>
              <a:t>%)</a:t>
            </a:r>
          </a:p>
          <a:p>
            <a:r>
              <a:rPr lang="ru-RU" dirty="0"/>
              <a:t>МБДОУ ПГО «Детский сад № </a:t>
            </a:r>
            <a:r>
              <a:rPr lang="ru-RU" dirty="0" smtClean="0"/>
              <a:t>54» </a:t>
            </a:r>
            <a:r>
              <a:rPr lang="ru-RU" dirty="0"/>
              <a:t>(97</a:t>
            </a:r>
            <a:r>
              <a:rPr lang="ru-RU" dirty="0" smtClean="0"/>
              <a:t>%)</a:t>
            </a:r>
          </a:p>
          <a:p>
            <a:r>
              <a:rPr lang="ru-RU" dirty="0"/>
              <a:t>МБДОУ ПГО «Детский сад № </a:t>
            </a:r>
            <a:r>
              <a:rPr lang="ru-RU" dirty="0" smtClean="0"/>
              <a:t>51» </a:t>
            </a:r>
            <a:r>
              <a:rPr lang="ru-RU" dirty="0"/>
              <a:t>(</a:t>
            </a:r>
            <a:r>
              <a:rPr lang="ru-RU" dirty="0" smtClean="0"/>
              <a:t>96%)</a:t>
            </a:r>
          </a:p>
          <a:p>
            <a:r>
              <a:rPr lang="ru-RU" dirty="0"/>
              <a:t>МБДОУ ПГО «Детский сад № </a:t>
            </a:r>
            <a:r>
              <a:rPr lang="ru-RU" dirty="0" smtClean="0"/>
              <a:t>69» </a:t>
            </a:r>
            <a:r>
              <a:rPr lang="ru-RU" dirty="0"/>
              <a:t>(</a:t>
            </a:r>
            <a:r>
              <a:rPr lang="ru-RU" dirty="0" smtClean="0"/>
              <a:t>96%)</a:t>
            </a:r>
          </a:p>
          <a:p>
            <a:r>
              <a:rPr lang="ru-RU" dirty="0" smtClean="0"/>
              <a:t>ООШ </a:t>
            </a:r>
            <a:r>
              <a:rPr lang="ru-RU" dirty="0" err="1" smtClean="0"/>
              <a:t>с.Мраморское</a:t>
            </a:r>
            <a:r>
              <a:rPr lang="ru-RU" dirty="0" smtClean="0"/>
              <a:t> (96%)</a:t>
            </a:r>
          </a:p>
          <a:p>
            <a:r>
              <a:rPr lang="ru-RU" dirty="0"/>
              <a:t>МБДОУ ПГО «Детский сад № </a:t>
            </a:r>
            <a:r>
              <a:rPr lang="ru-RU" dirty="0" smtClean="0"/>
              <a:t>53</a:t>
            </a:r>
            <a:r>
              <a:rPr lang="ru-RU" dirty="0"/>
              <a:t>» (</a:t>
            </a:r>
            <a:r>
              <a:rPr lang="ru-RU" dirty="0" smtClean="0"/>
              <a:t>95%)</a:t>
            </a:r>
          </a:p>
          <a:p>
            <a:r>
              <a:rPr lang="ru-RU" dirty="0" smtClean="0"/>
              <a:t>ООШ </a:t>
            </a:r>
            <a:r>
              <a:rPr lang="ru-RU" dirty="0" err="1" smtClean="0"/>
              <a:t>с.Курганово</a:t>
            </a:r>
            <a:r>
              <a:rPr lang="ru-RU" dirty="0" smtClean="0"/>
              <a:t> (95%)</a:t>
            </a:r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1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301208"/>
            <a:ext cx="8183880" cy="6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Свободные места в ДОУ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871064"/>
              </p:ext>
            </p:extLst>
          </p:nvPr>
        </p:nvGraphicFramePr>
        <p:xfrm>
          <a:off x="503238" y="530225"/>
          <a:ext cx="8183562" cy="46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r>
              <a:rPr lang="ru-RU" dirty="0" smtClean="0"/>
              <a:t>Общая очередь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793842"/>
              </p:ext>
            </p:extLst>
          </p:nvPr>
        </p:nvGraphicFramePr>
        <p:xfrm>
          <a:off x="467544" y="764704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0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785818"/>
          </a:xfrm>
        </p:spPr>
        <p:txBody>
          <a:bodyPr/>
          <a:lstStyle/>
          <a:p>
            <a:r>
              <a:rPr lang="ru-RU" dirty="0" smtClean="0"/>
              <a:t>Прогнозируемый прием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17931"/>
              </p:ext>
            </p:extLst>
          </p:nvPr>
        </p:nvGraphicFramePr>
        <p:xfrm>
          <a:off x="503238" y="530223"/>
          <a:ext cx="8183560" cy="499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308"/>
                <a:gridCol w="1562116"/>
                <a:gridCol w="1636712"/>
                <a:gridCol w="1636712"/>
                <a:gridCol w="1636712"/>
              </a:tblGrid>
              <a:tr h="872362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2018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2019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2020 г.р.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всего</a:t>
                      </a:r>
                      <a:endParaRPr lang="ru-RU" sz="3200" dirty="0"/>
                    </a:p>
                  </a:txBody>
                  <a:tcPr/>
                </a:tc>
              </a:tr>
              <a:tr h="150572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север</a:t>
                      </a:r>
                    </a:p>
                    <a:p>
                      <a:r>
                        <a:rPr lang="ru-RU" sz="3200" dirty="0" err="1" smtClean="0"/>
                        <a:t>ная</a:t>
                      </a:r>
                      <a:r>
                        <a:rPr lang="ru-RU" sz="3200" baseline="0" dirty="0" smtClean="0"/>
                        <a:t> часть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279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197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495</a:t>
                      </a:r>
                      <a:endParaRPr lang="ru-RU" sz="3200" dirty="0"/>
                    </a:p>
                  </a:txBody>
                  <a:tcPr/>
                </a:tc>
              </a:tr>
              <a:tr h="150572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южная часть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97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93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201</a:t>
                      </a:r>
                      <a:endParaRPr lang="ru-RU" sz="3200" dirty="0"/>
                    </a:p>
                  </a:txBody>
                  <a:tcPr/>
                </a:tc>
              </a:tr>
              <a:tr h="8723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всего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376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290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696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17232"/>
            <a:ext cx="818388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Актуальная очередь на 2021 год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643834" y="11429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374189"/>
              </p:ext>
            </p:extLst>
          </p:nvPr>
        </p:nvGraphicFramePr>
        <p:xfrm>
          <a:off x="503238" y="530225"/>
          <a:ext cx="8183562" cy="477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1982</TotalTime>
  <Words>157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Планирование комплектования дошкольных образовательных организаций Полевского городского округа  на 2021 – 2022 учебный год</vt:lpstr>
      <vt:lpstr>Количество детей в ДОУ</vt:lpstr>
      <vt:lpstr>Выполнение МЗ </vt:lpstr>
      <vt:lpstr>Свободные места в ДОУ</vt:lpstr>
      <vt:lpstr>Общая очередь</vt:lpstr>
      <vt:lpstr>Прогнозируемый прием</vt:lpstr>
      <vt:lpstr>Актуальная очередь на 2021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собеседования с руководителями ДОУ</dc:title>
  <dc:creator>костя</dc:creator>
  <cp:lastModifiedBy>Админ</cp:lastModifiedBy>
  <cp:revision>138</cp:revision>
  <cp:lastPrinted>2020-10-05T11:18:43Z</cp:lastPrinted>
  <dcterms:created xsi:type="dcterms:W3CDTF">2017-01-28T17:16:14Z</dcterms:created>
  <dcterms:modified xsi:type="dcterms:W3CDTF">2020-12-02T05:55:31Z</dcterms:modified>
</cp:coreProperties>
</file>