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" y="1916832"/>
            <a:ext cx="9144000" cy="30963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 работе Рабочей </a:t>
            </a:r>
            <a:r>
              <a:rPr lang="ru-RU" sz="2800" b="1" dirty="0"/>
              <a:t>группы Министерства образования и молодежной политики Свердловской области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образовательных </a:t>
            </a:r>
            <a:r>
              <a:rPr lang="ru-RU" sz="2800" b="1" dirty="0"/>
              <a:t>организациях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Полевского </a:t>
            </a:r>
            <a:r>
              <a:rPr lang="ru-RU" sz="2800" b="1" dirty="0"/>
              <a:t>городского округа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21 </a:t>
            </a:r>
            <a:r>
              <a:rPr lang="ru-RU" sz="2800" b="1" dirty="0"/>
              <a:t>октября 2020 </a:t>
            </a:r>
            <a:r>
              <a:rPr lang="ru-RU" sz="2800" b="1" dirty="0" smtClean="0"/>
              <a:t>года</a:t>
            </a:r>
            <a:endParaRPr lang="ru-RU" sz="2800" b="1" dirty="0"/>
          </a:p>
        </p:txBody>
      </p:sp>
      <p:pic>
        <p:nvPicPr>
          <p:cNvPr id="5" name="Рисунок 4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3000364" y="142852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352928" cy="79208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Журнал </a:t>
            </a:r>
            <a:r>
              <a:rPr lang="ru-RU" b="1" dirty="0">
                <a:solidFill>
                  <a:schemeClr val="tx1"/>
                </a:solidFill>
              </a:rPr>
              <a:t>бракеража готовой продукции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400599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  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36665"/>
              </p:ext>
            </p:extLst>
          </p:nvPr>
        </p:nvGraphicFramePr>
        <p:xfrm>
          <a:off x="1" y="908720"/>
          <a:ext cx="9108503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996"/>
                <a:gridCol w="832968"/>
                <a:gridCol w="1197689"/>
                <a:gridCol w="1835502"/>
                <a:gridCol w="1188765"/>
                <a:gridCol w="1231008"/>
                <a:gridCol w="1779575"/>
              </a:tblGrid>
              <a:tr h="1487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и час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изготовления блюда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снятия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бракеража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блюда,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кулинарного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изделия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Результаты органолептической оценки и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степени готовности 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блюда, кулинарного 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изделия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Разрешение к    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реализации блюда,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кулинарного изделия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Подписи членов </a:t>
                      </a:r>
                      <a:r>
                        <a:rPr lang="ru-RU" sz="1400" dirty="0" err="1">
                          <a:effectLst/>
                        </a:rPr>
                        <a:t>бракеражной</a:t>
                      </a:r>
                      <a:r>
                        <a:rPr lang="ru-RU" sz="1400" dirty="0">
                          <a:effectLst/>
                        </a:rPr>
                        <a:t> комиссии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  (указываются факты запрещения к реализации готовой продукции)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</a:tr>
              <a:tr h="1040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27.10.2020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08-00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08-15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Каша гречневая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Отлично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Разрешено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Иванова А.А.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Мальцева Е.Н.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Лысова Е.Е.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</a:tr>
              <a:tr h="1040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27.10.2020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08-00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08-15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Каша пшенная на молоке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Неудовлетворительно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Запрещено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Иванова А.А.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Мальцева Е.Н.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Лысова Е.Е.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Горький вкус, к реализации запрещено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</a:tr>
              <a:tr h="1040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27.10.2020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08-00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08-15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Каша гречневая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Отлично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Разрешено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Иванова А.А.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Мальцева Е.Н.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Лысова Е.Е.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916" marR="27916" marT="27916" marB="279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7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06666786"/>
              </p:ext>
            </p:extLst>
          </p:nvPr>
        </p:nvGraphicFramePr>
        <p:xfrm>
          <a:off x="35496" y="260648"/>
          <a:ext cx="9144000" cy="6120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098"/>
                <a:gridCol w="6542902"/>
              </a:tblGrid>
              <a:tr h="68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 качества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Условия соответствия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</a:tr>
              <a:tr h="146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«Отлично»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 блюд, соответствующих утвержденной рецептуре, имеющих внешний вид, консистенцию, запах, вкус и цвет, предусмотренных установленными требованиями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</a:tr>
              <a:tr h="1050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«Хорошо»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Присваивается блюдам с имеющимся незначительным недостатком (например, с небольшим недосолом, нехваткой специй и т.п.)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</a:tr>
              <a:tr h="146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«Удовлетворительно»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Признается за блюдами и изделиями кулинарии, имеющими отклонения от требований стандартов, которые можно реализовать без дополнительной переработки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</a:tr>
              <a:tr h="146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«Неудовлетворительно»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Это – заведомый брак, который нельзя отпускать потребителям: изделия с несвойственной им консистенцией, запахом, вкусом, утратившие форму, имеющие другие существенные признаки несоответствия рецептуре.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8" marR="42498" marT="42498" marB="424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62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1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2200" b="1" dirty="0" smtClean="0">
                <a:effectLst/>
              </a:rPr>
              <a:t>Журнал </a:t>
            </a:r>
            <a:r>
              <a:rPr lang="ru-RU" sz="2200" b="1" dirty="0">
                <a:effectLst/>
              </a:rPr>
              <a:t>бракеража пищевых продуктов и продовольственного </a:t>
            </a:r>
            <a:r>
              <a:rPr lang="ru-RU" sz="2200" b="1" dirty="0" smtClean="0">
                <a:effectLst/>
              </a:rPr>
              <a:t>сырья</a:t>
            </a:r>
            <a:r>
              <a:rPr lang="ru-RU" sz="2200" b="1" dirty="0">
                <a:effectLst/>
              </a:rPr>
              <a:t> 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65100472"/>
              </p:ext>
            </p:extLst>
          </p:nvPr>
        </p:nvGraphicFramePr>
        <p:xfrm>
          <a:off x="-1" y="1196752"/>
          <a:ext cx="9144000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816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и час поступления продовольственного сырья и пищевых продуктов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пищевых продуктов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поступившего продовольственного сырья и пищевых продуктов (в килограммах, литрах, штуках)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 документа, подтверждающего безопасность принятого пищевого продукта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Результаты органолептической оценки поступившего продовольственного сырья и пищевых продуктов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Конечный срок реализации продовольственного сырья и пищевых продуктов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и час фактической реализации продовольственного сырья и пищевых продуктов по дням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ответственного лица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 &lt;*&gt;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1080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18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13878"/>
            <a:ext cx="5686436" cy="40639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21 октября 2020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412776"/>
            <a:ext cx="90010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Состав </a:t>
            </a:r>
            <a:r>
              <a:rPr lang="ru-RU" i="1" dirty="0" smtClean="0"/>
              <a:t>Рабочей группы </a:t>
            </a:r>
            <a:r>
              <a:rPr lang="ru-RU" i="1" dirty="0" err="1" smtClean="0"/>
              <a:t>МОиМП</a:t>
            </a:r>
            <a:r>
              <a:rPr lang="ru-RU" i="1" dirty="0" smtClean="0"/>
              <a:t> СО 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Гущин Олег Васильевич, директор Департамента  молодежной политики Министерства образования и молодежной политики Свердловской области;</a:t>
            </a:r>
          </a:p>
          <a:p>
            <a:pPr marL="0" indent="0">
              <a:buNone/>
            </a:pPr>
            <a:r>
              <a:rPr lang="ru-RU" dirty="0"/>
              <a:t>- Моисеева Наталья Анатольевна, начальник отдела надзора по гигиене детей и подростков Управления Федеральной службы по надзору в сфере защиты прав потребителей и благополучия человека по Свердловской области;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Галимшин</a:t>
            </a:r>
            <a:r>
              <a:rPr lang="ru-RU" dirty="0"/>
              <a:t> Алексей </a:t>
            </a:r>
            <a:r>
              <a:rPr lang="ru-RU" dirty="0" err="1"/>
              <a:t>Салаватович</a:t>
            </a:r>
            <a:r>
              <a:rPr lang="ru-RU" dirty="0"/>
              <a:t>, консультант Аппарата Уполномоченного по правам ребенка в Свердловской области;</a:t>
            </a:r>
          </a:p>
          <a:p>
            <a:pPr marL="0" indent="0">
              <a:buNone/>
            </a:pPr>
            <a:r>
              <a:rPr lang="ru-RU" dirty="0"/>
              <a:t>- Александрова Лариса Геннадьевна, заместитель председателя свердловской региональной общественной организации «Защиты прав потребителей и общественный контроль в сфере закупок»;</a:t>
            </a:r>
          </a:p>
          <a:p>
            <a:pPr marL="0" indent="0">
              <a:buNone/>
            </a:pPr>
            <a:r>
              <a:rPr lang="ru-RU" dirty="0"/>
              <a:t>-  </a:t>
            </a:r>
            <a:r>
              <a:rPr lang="ru-RU" dirty="0" err="1"/>
              <a:t>Овчинникова</a:t>
            </a:r>
            <a:r>
              <a:rPr lang="ru-RU" dirty="0"/>
              <a:t> Юлия Анатольевна ,  координатор по экспертно-проектной работе Регионального исполкома Общественного народного фронта в Свердловской области;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Золотницкая</a:t>
            </a:r>
            <a:r>
              <a:rPr lang="ru-RU" dirty="0"/>
              <a:t> Людмила Викторовна, председатель свердловского областного родительского комитета.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0" y="0"/>
            <a:ext cx="1835696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589640" cy="4525963"/>
          </a:xfrm>
        </p:spPr>
        <p:txBody>
          <a:bodyPr/>
          <a:lstStyle/>
          <a:p>
            <a:r>
              <a:rPr lang="ru-RU" dirty="0" smtClean="0"/>
              <a:t>Санитарно-гигиенические условия</a:t>
            </a:r>
          </a:p>
          <a:p>
            <a:r>
              <a:rPr lang="ru-RU" dirty="0" smtClean="0"/>
              <a:t>Соблюдение прав всех категорий детей</a:t>
            </a:r>
          </a:p>
          <a:p>
            <a:r>
              <a:rPr lang="ru-RU" dirty="0" smtClean="0"/>
              <a:t>Информационно-методические условия</a:t>
            </a:r>
          </a:p>
          <a:p>
            <a:r>
              <a:rPr lang="ru-RU" dirty="0" smtClean="0"/>
              <a:t>Нормативно-правовые условия</a:t>
            </a:r>
          </a:p>
          <a:p>
            <a:r>
              <a:rPr lang="ru-RU" dirty="0" smtClean="0"/>
              <a:t>Качество приготовления пищи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86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051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141"/>
                <a:gridCol w="8792859"/>
              </a:tblGrid>
              <a:tr h="470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Проверке подлежат: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двухнедельного цикличного меню на сайте организации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851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двухнедельного цикличного меню на информационном стенде организации, размещенного для общего доступа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851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фактического меню на день, соответствие его цикличному двухнедельному меню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Еда на накрытых столах для детей приемлемой температуры (горячая)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Индекс </a:t>
                      </a:r>
                      <a:r>
                        <a:rPr lang="ru-RU" sz="2000" b="1" dirty="0" err="1">
                          <a:effectLst/>
                        </a:rPr>
                        <a:t>несъедаемости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 (</a:t>
                      </a:r>
                      <a:r>
                        <a:rPr lang="ru-RU" sz="2000" b="1" dirty="0">
                          <a:effectLst/>
                        </a:rPr>
                        <a:t>визуальная оценка отходов)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Мнение детей о вкусовых качествах блюд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Мнение членов рабочей группы о вкусовых качествах блюд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</a:t>
                      </a:r>
                      <a:r>
                        <a:rPr lang="ru-RU" sz="2000" b="1" dirty="0" smtClean="0">
                          <a:effectLst/>
                        </a:rPr>
                        <a:t>документов: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Журнал отзывов и предложений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Журнал бракеража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Журнал витаминизации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Санитарные книжки сотрудников пищеблока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425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Журналы приемки продукции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8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87287"/>
              </p:ext>
            </p:extLst>
          </p:nvPr>
        </p:nvGraphicFramePr>
        <p:xfrm>
          <a:off x="0" y="4219"/>
          <a:ext cx="9144000" cy="6853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141"/>
                <a:gridCol w="8792859"/>
              </a:tblGrid>
              <a:tr h="685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Наличие и использование кожных антисептиков (локтевых дозаторов), жидкого мыла при входе в обеденный зал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и использование </a:t>
                      </a:r>
                      <a:r>
                        <a:rPr lang="ru-RU" sz="2000" b="1" dirty="0" err="1">
                          <a:effectLst/>
                        </a:rPr>
                        <a:t>электрополотенец</a:t>
                      </a:r>
                      <a:r>
                        <a:rPr lang="ru-RU" sz="2000" b="1" dirty="0">
                          <a:effectLst/>
                        </a:rPr>
                        <a:t> и бумажных полотенец при входе в обеденный зал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34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разметки на полу для разведения потоков обучающихся в столовой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685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Использование средств индивидуальной защиты (маски, перчатки, головные уборы, специальная одежда) сотрудниками столовой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685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и использование бактерицидных </a:t>
                      </a:r>
                      <a:r>
                        <a:rPr lang="ru-RU" sz="2000" b="1" dirty="0" err="1">
                          <a:effectLst/>
                        </a:rPr>
                        <a:t>рециркуляторов</a:t>
                      </a:r>
                      <a:r>
                        <a:rPr lang="ru-RU" sz="2000" b="1" dirty="0">
                          <a:effectLst/>
                        </a:rPr>
                        <a:t> (ультрафиолетовых облучателей) в обеденном зале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34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Проведение влажной уборки с использованием антисептических средств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685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Состояние обеденных столов (влажная уборка поверхности обеденных столов, стульев, наличие бумажных салфеток, столовых приборов)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1028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Информационно- просветительская работа (использование на информационных стендах в столовой информации о правильном и здоровом питании, пропаганде здорового образа жизни и т.п.)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34268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буфета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342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Доступность его для детей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342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Ассортимент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342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Расчет (наличный, безналичный)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  <a:tr h="34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Достаточное время для принятия пищи обучающимися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36" marR="288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89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76030"/>
              </p:ext>
            </p:extLst>
          </p:nvPr>
        </p:nvGraphicFramePr>
        <p:xfrm>
          <a:off x="0" y="35843"/>
          <a:ext cx="9144000" cy="689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7848600"/>
              </a:tblGrid>
              <a:tr h="130478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65" marR="244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Положительные отзывы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65" marR="24465" marT="0" marB="0"/>
                </a:tc>
              </a:tr>
              <a:tr h="1277109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МБОУ ПГО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«СОШ с. Косой Брод»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65" marR="2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-индекс </a:t>
                      </a:r>
                      <a:r>
                        <a:rPr lang="ru-RU" sz="1600" dirty="0" err="1" smtClean="0">
                          <a:effectLst/>
                        </a:rPr>
                        <a:t>несъедаемости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 менее 30%;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книга отзывов и предложений доступна (прошита и пронумерована);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сопровождение классов  классными руководителями;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хлеб защищен прозрачной крышкой;</a:t>
                      </a:r>
                    </a:p>
                    <a:p>
                      <a:pPr marL="285750" indent="-285750" algn="l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наличие </a:t>
                      </a:r>
                      <a:r>
                        <a:rPr lang="ru-RU" sz="1600" dirty="0">
                          <a:effectLst/>
                        </a:rPr>
                        <a:t>бумажных салфеток на столах у детей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285750" indent="-285750" algn="l">
                        <a:spcAft>
                          <a:spcPts val="30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</a:endParaRPr>
                    </a:p>
                  </a:txBody>
                  <a:tcPr marL="24465" marR="24465" marT="0" marB="0"/>
                </a:tc>
              </a:tr>
              <a:tr h="199983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МАОУ ПГО «СОШ №13 с УИОП»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65" marR="2446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сопровождение классов  классными руководителями;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хлеб защищен прозрачной крышкой;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температура блюд соответствуют </a:t>
                      </a:r>
                      <a:r>
                        <a:rPr lang="ru-RU" sz="1600" dirty="0" err="1">
                          <a:effectLst/>
                        </a:rPr>
                        <a:t>СанПин</a:t>
                      </a:r>
                      <a:r>
                        <a:rPr lang="ru-RU" sz="1600" dirty="0">
                          <a:effectLst/>
                        </a:rPr>
                        <a:t>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наличие бумажных салфеток на столах у детей;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экран учета питающихся детей в течение недели;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организация питания ребенка с особыми пищевыми потребностями;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наличие и ведение без замечаний санитарных книжек сотрудников пищеблока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65" marR="24465" marT="0" marB="0"/>
                </a:tc>
              </a:tr>
              <a:tr h="1949018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МАОУ ПГО «СОШ № 4 «Интеллект»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65" marR="2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индекс </a:t>
                      </a:r>
                      <a:r>
                        <a:rPr lang="ru-RU" sz="1600" dirty="0" err="1" smtClean="0">
                          <a:effectLst/>
                        </a:rPr>
                        <a:t>несъедаемости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менее 30%;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наличие журнала «здоровья сотрудников пищеблока»;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книга отзывов и предложений доступна (прошита и пронумерована);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достаточное число </a:t>
                      </a:r>
                      <a:r>
                        <a:rPr lang="ru-RU" sz="1600" dirty="0" err="1">
                          <a:effectLst/>
                        </a:rPr>
                        <a:t>санитайзеров</a:t>
                      </a:r>
                      <a:r>
                        <a:rPr lang="ru-RU" sz="1600" dirty="0">
                          <a:effectLst/>
                        </a:rPr>
                        <a:t>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сопровождение классов  классными руководителями;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хлеб защищен прозрачной крышкой;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температура и качество блюд соответствуют </a:t>
                      </a:r>
                      <a:r>
                        <a:rPr lang="ru-RU" sz="1600" dirty="0" err="1">
                          <a:effectLst/>
                        </a:rPr>
                        <a:t>СанПин</a:t>
                      </a:r>
                      <a:r>
                        <a:rPr lang="ru-RU" sz="1600" dirty="0">
                          <a:effectLst/>
                        </a:rPr>
                        <a:t>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наличие бумажных салфеток на столах у детей;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обеспечение 50% загрузки обеденного зала, разделение классов до 1,5 метров;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- маркировка столов: класс, время приема пищи, количество сидящих за </a:t>
                      </a:r>
                      <a:r>
                        <a:rPr lang="ru-RU" sz="1600" dirty="0" smtClean="0">
                          <a:effectLst/>
                        </a:rPr>
                        <a:t>столом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65" marR="244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3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696"/>
            <a:ext cx="9144000" cy="642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b="1" dirty="0" smtClean="0"/>
              <a:t>- Несоответствие </a:t>
            </a:r>
            <a:r>
              <a:rPr lang="ru-RU" b="1" dirty="0"/>
              <a:t>количества </a:t>
            </a:r>
            <a:r>
              <a:rPr lang="ru-RU" b="1" dirty="0" err="1"/>
              <a:t>электрополотенец</a:t>
            </a:r>
            <a:r>
              <a:rPr lang="ru-RU" b="1" dirty="0"/>
              <a:t> </a:t>
            </a:r>
            <a:r>
              <a:rPr lang="ru-RU" b="1" dirty="0" smtClean="0"/>
              <a:t>количеству раковин. </a:t>
            </a:r>
            <a:r>
              <a:rPr lang="ru-RU" b="1" dirty="0"/>
              <a:t>Дети не просушивают руки. Скопление детей.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- количество </a:t>
            </a:r>
            <a:r>
              <a:rPr lang="ru-RU" b="1" dirty="0" err="1"/>
              <a:t>санитайзеров</a:t>
            </a:r>
            <a:r>
              <a:rPr lang="ru-RU" b="1" dirty="0"/>
              <a:t> не </a:t>
            </a:r>
            <a:r>
              <a:rPr lang="ru-RU" b="1" dirty="0" smtClean="0"/>
              <a:t>обеспечивает </a:t>
            </a:r>
            <a:r>
              <a:rPr lang="ru-RU" b="1" dirty="0"/>
              <a:t>обработку рук большого числа детей без скопления детей</a:t>
            </a:r>
          </a:p>
          <a:p>
            <a:pPr>
              <a:lnSpc>
                <a:spcPct val="115000"/>
              </a:lnSpc>
              <a:defRPr/>
            </a:pPr>
            <a:r>
              <a:rPr lang="ru-RU" b="1" dirty="0"/>
              <a:t>- </a:t>
            </a:r>
            <a:r>
              <a:rPr lang="ru-RU" b="1" dirty="0" smtClean="0"/>
              <a:t>часть дети </a:t>
            </a:r>
            <a:r>
              <a:rPr lang="ru-RU" b="1" dirty="0"/>
              <a:t>к </a:t>
            </a:r>
            <a:r>
              <a:rPr lang="ru-RU" b="1" dirty="0" err="1" smtClean="0"/>
              <a:t>санитайзерам</a:t>
            </a:r>
            <a:r>
              <a:rPr lang="ru-RU" b="1" dirty="0" smtClean="0"/>
              <a:t> </a:t>
            </a:r>
            <a:r>
              <a:rPr lang="ru-RU" b="1" dirty="0"/>
              <a:t>не подходят;</a:t>
            </a:r>
          </a:p>
          <a:p>
            <a:pPr>
              <a:lnSpc>
                <a:spcPct val="115000"/>
              </a:lnSpc>
              <a:defRPr/>
            </a:pPr>
            <a:r>
              <a:rPr lang="ru-RU" b="1" dirty="0"/>
              <a:t>- </a:t>
            </a:r>
            <a:r>
              <a:rPr lang="ru-RU" b="1" dirty="0" err="1"/>
              <a:t>санитайзер</a:t>
            </a:r>
            <a:r>
              <a:rPr lang="ru-RU" b="1" dirty="0"/>
              <a:t> неудобно размещен для массового использования;</a:t>
            </a:r>
          </a:p>
          <a:p>
            <a:pPr>
              <a:lnSpc>
                <a:spcPct val="115000"/>
              </a:lnSpc>
              <a:defRPr/>
            </a:pPr>
            <a:r>
              <a:rPr lang="ru-RU" b="1" dirty="0"/>
              <a:t>- график приема пищи отсутствует на информационном стенде в столовой;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/>
              <a:t>график посещения столовой не обеспечивает 50% наполняемость обеденного зала,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b="1" dirty="0"/>
              <a:t>отсутствие графика приема пищи для детей с ОВЗ (2 раза);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b="1" dirty="0"/>
              <a:t>двухнедельное цикличное  меню размещено на сайте учреждения в новостной ленте, а не в разделе «Горячее питание» (раздел отсутствует);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 - отсутствие двухнедельного цикличного  меню на информационном стенде в столовой;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- отсутствие ежедневного меню на сайте учреждения и на информационном стенде в столовой;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b="1" dirty="0"/>
              <a:t>отсутствие меню для детей с ОВЗ, а также меню по уровням образования(1-4 классы, 5-11 классы);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b="1" dirty="0"/>
              <a:t>отсутствие информационных стендов в столовой о правильном питании;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b="1" dirty="0"/>
              <a:t>- несоответствие времени «обеденных перемен» СанПиН;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/>
              <a:t>доступность буфета для учащихся;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Замечание к руководителям ОО 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48391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48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sz="2000" b="1" dirty="0"/>
              <a:t> отсутствие  разметки на полу у буфета;  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sz="2000" b="1" dirty="0"/>
              <a:t>количество членов </a:t>
            </a:r>
            <a:r>
              <a:rPr lang="ru-RU" sz="2000" b="1" dirty="0" err="1"/>
              <a:t>бракеражной</a:t>
            </a:r>
            <a:r>
              <a:rPr lang="ru-RU" sz="2000" b="1" dirty="0"/>
              <a:t> комиссии менее 3 человек; 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sz="2000" b="1" dirty="0"/>
              <a:t>отсутствие в составе </a:t>
            </a:r>
            <a:r>
              <a:rPr lang="ru-RU" sz="2000" b="1" dirty="0" err="1"/>
              <a:t>бракеражной</a:t>
            </a:r>
            <a:r>
              <a:rPr lang="ru-RU" sz="2000" b="1" dirty="0"/>
              <a:t> комиссии фельдшера с ФАП (нет письма в ЦГБ о его включении);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sz="2000" b="1" dirty="0"/>
              <a:t>не проводится экспертная оценка «контрольных блюд»;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sz="2000" b="1" dirty="0"/>
              <a:t>отсутствуют претензии ОО к оператору питания по качеству блюд, </a:t>
            </a:r>
            <a:r>
              <a:rPr lang="ru-RU" sz="2000" b="1" dirty="0" smtClean="0"/>
              <a:t>отсутствию </a:t>
            </a:r>
            <a:r>
              <a:rPr lang="ru-RU" sz="2000" b="1" dirty="0"/>
              <a:t>меню, </a:t>
            </a:r>
            <a:r>
              <a:rPr lang="ru-RU" sz="2000" b="1" dirty="0" smtClean="0"/>
              <a:t>завышению </a:t>
            </a:r>
            <a:r>
              <a:rPr lang="ru-RU" sz="2000" b="1" dirty="0"/>
              <a:t>цен,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sz="2000" b="1" dirty="0"/>
              <a:t> отсутствуют акты недовесов;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sz="2000" b="1" dirty="0"/>
              <a:t>стоимость питания отличается от стоимости питания в других школах</a:t>
            </a:r>
          </a:p>
          <a:p>
            <a:pPr marL="285750" indent="-285750">
              <a:lnSpc>
                <a:spcPct val="115000"/>
              </a:lnSpc>
              <a:buFontTx/>
              <a:buChar char="-"/>
              <a:defRPr/>
            </a:pPr>
            <a:r>
              <a:rPr lang="ru-RU" sz="2000" b="1" dirty="0"/>
              <a:t>разная стоимость питания у льготных категорий и за родительскую плату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- не подтверждена работа с детьми по формированию навыков здорового питания;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- не подтверждена работа с родителями по формированию у детей навыков здорового питания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585183"/>
            <a:ext cx="7632848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Недостаточный контроль за качеством получаемых услуг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0203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Замечания к оператору питания</a:t>
            </a:r>
          </a:p>
          <a:p>
            <a:r>
              <a:rPr lang="ru-RU" dirty="0"/>
              <a:t>- отсутствие </a:t>
            </a:r>
            <a:r>
              <a:rPr lang="ru-RU" dirty="0" err="1"/>
              <a:t>бракеражного</a:t>
            </a:r>
            <a:r>
              <a:rPr lang="ru-RU" dirty="0"/>
              <a:t> журнала готовой продукции;</a:t>
            </a:r>
          </a:p>
          <a:p>
            <a:r>
              <a:rPr lang="ru-RU" dirty="0"/>
              <a:t>-отсутствие журнала бракеража скоропортящихся продуктов  и сырой продукции;</a:t>
            </a:r>
          </a:p>
          <a:p>
            <a:r>
              <a:rPr lang="ru-RU" dirty="0"/>
              <a:t>- не регулярное заполнение </a:t>
            </a:r>
            <a:r>
              <a:rPr lang="ru-RU" dirty="0" err="1"/>
              <a:t>бракеражного</a:t>
            </a:r>
            <a:r>
              <a:rPr lang="ru-RU" dirty="0"/>
              <a:t> журнала готовой продукции, оценка блюд  не по форме заполнения;</a:t>
            </a:r>
          </a:p>
          <a:p>
            <a:r>
              <a:rPr lang="ru-RU" dirty="0"/>
              <a:t>- отсутствие журнала «здоровья» сотрудников пищеблока;</a:t>
            </a:r>
          </a:p>
          <a:p>
            <a:r>
              <a:rPr lang="ru-RU" dirty="0"/>
              <a:t>- отсутствие на рабочем месте санитарных книжек;</a:t>
            </a:r>
          </a:p>
          <a:p>
            <a:r>
              <a:rPr lang="ru-RU" dirty="0"/>
              <a:t>- отсутствие утвержденного  меню  буфета (перечень блюд, масса блюда, стоимость) (меню учителей)</a:t>
            </a:r>
          </a:p>
          <a:p>
            <a:r>
              <a:rPr lang="ru-RU" dirty="0"/>
              <a:t>- обучающиеся пользуются буфетом,</a:t>
            </a:r>
          </a:p>
          <a:p>
            <a:r>
              <a:rPr lang="ru-RU" dirty="0"/>
              <a:t>- отсутствует безналичный расчет;</a:t>
            </a:r>
          </a:p>
          <a:p>
            <a:r>
              <a:rPr lang="ru-RU" dirty="0"/>
              <a:t>- температура подаваемых блюд не соответствуют нормам;</a:t>
            </a:r>
          </a:p>
          <a:p>
            <a:r>
              <a:rPr lang="ru-RU" dirty="0"/>
              <a:t>- на завтрак и на обед, один и тот же набор блюд (до 11:00 – горячий завтрак, после 11: 00 – горячий обед);</a:t>
            </a:r>
          </a:p>
          <a:p>
            <a:r>
              <a:rPr lang="ru-RU" dirty="0"/>
              <a:t>- не убирают хлеб со стола после каждого приема пищи;</a:t>
            </a:r>
          </a:p>
          <a:p>
            <a:r>
              <a:rPr lang="ru-RU" dirty="0"/>
              <a:t>- несоответствие меню цикличного и актуального;</a:t>
            </a:r>
          </a:p>
          <a:p>
            <a:r>
              <a:rPr lang="ru-RU" dirty="0"/>
              <a:t>- несоответствие выдаваемых блюд актуальному меню;</a:t>
            </a:r>
          </a:p>
          <a:p>
            <a:r>
              <a:rPr lang="ru-RU" dirty="0"/>
              <a:t>- неудовлетворительное вкусовое качество блюд, индекс </a:t>
            </a:r>
            <a:r>
              <a:rPr lang="ru-RU" dirty="0" err="1"/>
              <a:t>несъедамости</a:t>
            </a:r>
            <a:r>
              <a:rPr lang="ru-RU" dirty="0"/>
              <a:t> – 70% и более;</a:t>
            </a:r>
          </a:p>
          <a:p>
            <a:r>
              <a:rPr lang="ru-RU" dirty="0"/>
              <a:t>- огурцы при взвешивании - на 10 граммов (30%) меньше, чем заявлено в меню;</a:t>
            </a:r>
          </a:p>
          <a:p>
            <a:r>
              <a:rPr lang="ru-RU" dirty="0"/>
              <a:t>- отсутствие накладных на курицу;</a:t>
            </a:r>
          </a:p>
          <a:p>
            <a:r>
              <a:rPr lang="ru-RU" dirty="0"/>
              <a:t>- накрутка на продукт до 300%</a:t>
            </a:r>
          </a:p>
          <a:p>
            <a:r>
              <a:rPr lang="ru-RU" dirty="0"/>
              <a:t>- не прошит журнал отзывов и </a:t>
            </a:r>
            <a:r>
              <a:rPr lang="ru-RU" dirty="0" smtClean="0"/>
              <a:t>предложений.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276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1338</Words>
  <Application>Microsoft Office PowerPoint</Application>
  <PresentationFormat>Экран (4:3)</PresentationFormat>
  <Paragraphs>193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 работе Рабочей группы Министерства образования и молодежной политики Свердловской области  в образовательных организациях  Полевского городского округа  21 октября 2020 года</vt:lpstr>
      <vt:lpstr>21 октября 2020 года</vt:lpstr>
      <vt:lpstr>Контроль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 Журнал бракеража пищевых продуктов и продовольственного сырья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 как ресурс развития образования</dc:title>
  <dc:creator>Админ</dc:creator>
  <cp:lastModifiedBy>Админ</cp:lastModifiedBy>
  <cp:revision>10</cp:revision>
  <dcterms:created xsi:type="dcterms:W3CDTF">2019-09-17T14:05:55Z</dcterms:created>
  <dcterms:modified xsi:type="dcterms:W3CDTF">2020-10-30T11:01:34Z</dcterms:modified>
</cp:coreProperties>
</file>