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19AB-5BCD-4C07-86B3-64E44C59AD1B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BBA7-54E9-4E7B-8BF4-FC99F7981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97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19AB-5BCD-4C07-86B3-64E44C59AD1B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BBA7-54E9-4E7B-8BF4-FC99F7981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74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19AB-5BCD-4C07-86B3-64E44C59AD1B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BBA7-54E9-4E7B-8BF4-FC99F7981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54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19AB-5BCD-4C07-86B3-64E44C59AD1B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BBA7-54E9-4E7B-8BF4-FC99F7981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33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19AB-5BCD-4C07-86B3-64E44C59AD1B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BBA7-54E9-4E7B-8BF4-FC99F7981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4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19AB-5BCD-4C07-86B3-64E44C59AD1B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BBA7-54E9-4E7B-8BF4-FC99F7981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1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19AB-5BCD-4C07-86B3-64E44C59AD1B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BBA7-54E9-4E7B-8BF4-FC99F7981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19AB-5BCD-4C07-86B3-64E44C59AD1B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BBA7-54E9-4E7B-8BF4-FC99F7981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14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19AB-5BCD-4C07-86B3-64E44C59AD1B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BBA7-54E9-4E7B-8BF4-FC99F7981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94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19AB-5BCD-4C07-86B3-64E44C59AD1B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BBA7-54E9-4E7B-8BF4-FC99F7981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16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19AB-5BCD-4C07-86B3-64E44C59AD1B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BBA7-54E9-4E7B-8BF4-FC99F7981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97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619AB-5BCD-4C07-86B3-64E44C59AD1B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BBA7-54E9-4E7B-8BF4-FC99F7981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16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66.pfdo.ru/personal/payer-suborder-organizations?sort=certificate_accounting_limit" TargetMode="External"/><Relationship Id="rId2" Type="http://schemas.openxmlformats.org/officeDocument/2006/relationships/hyperlink" Target="https://66.pfdo.ru/personal/payer-suborder-organizations?sort=nam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40" y="106814"/>
            <a:ext cx="11882905" cy="668413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004900" y="222421"/>
            <a:ext cx="930876" cy="4201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69" y="132638"/>
            <a:ext cx="11663967" cy="656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9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88" y="-1"/>
            <a:ext cx="11887880" cy="6686933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40988" y="4604489"/>
            <a:ext cx="930875" cy="4118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46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21" y="139421"/>
            <a:ext cx="11790759" cy="663230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62467" y="3271585"/>
            <a:ext cx="1235675" cy="3130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" y="129656"/>
            <a:ext cx="11928700" cy="6709893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063289" y="3501311"/>
            <a:ext cx="1474573" cy="337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61402" y="3100327"/>
            <a:ext cx="1408670" cy="395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353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0383" cy="679521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3842951"/>
            <a:ext cx="1194486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8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03" y="122291"/>
            <a:ext cx="11934422" cy="671311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173791" y="1822452"/>
            <a:ext cx="2117124" cy="5221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55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143177"/>
              </p:ext>
            </p:extLst>
          </p:nvPr>
        </p:nvGraphicFramePr>
        <p:xfrm>
          <a:off x="223231" y="231812"/>
          <a:ext cx="11792757" cy="6601126"/>
        </p:xfrm>
        <a:graphic>
          <a:graphicData uri="http://schemas.openxmlformats.org/drawingml/2006/table">
            <a:tbl>
              <a:tblPr/>
              <a:tblGrid>
                <a:gridCol w="4560833"/>
                <a:gridCol w="2228413"/>
                <a:gridCol w="1647709"/>
                <a:gridCol w="2053165"/>
                <a:gridCol w="1302637"/>
              </a:tblGrid>
              <a:tr h="5834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sng" dirty="0">
                          <a:solidFill>
                            <a:srgbClr val="23527C"/>
                          </a:solidFill>
                          <a:effectLst/>
                          <a:hlinkClick r:id="rId2"/>
                        </a:rPr>
                        <a:t>Наименование</a:t>
                      </a:r>
                      <a:endParaRPr lang="ru-RU" sz="1200" b="1" dirty="0">
                        <a:solidFill>
                          <a:srgbClr val="485158"/>
                        </a:solidFill>
                        <a:effectLst/>
                      </a:endParaRPr>
                    </a:p>
                  </a:txBody>
                  <a:tcPr marL="23649" marR="23649" marT="23649" marB="23649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>
                          <a:solidFill>
                            <a:srgbClr val="485158"/>
                          </a:solidFill>
                          <a:effectLst/>
                        </a:rPr>
                        <a:t>Число программ по МЗ</a:t>
                      </a:r>
                    </a:p>
                  </a:txBody>
                  <a:tcPr marL="23649" marR="23649" marT="23649" marB="23649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>
                          <a:solidFill>
                            <a:srgbClr val="485158"/>
                          </a:solidFill>
                          <a:effectLst/>
                        </a:rPr>
                        <a:t>Число договоров по ПФ</a:t>
                      </a:r>
                    </a:p>
                  </a:txBody>
                  <a:tcPr marL="23649" marR="23649" marT="23649" marB="23649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>
                          <a:solidFill>
                            <a:srgbClr val="485158"/>
                          </a:solidFill>
                          <a:effectLst/>
                        </a:rPr>
                        <a:t>Число бюджетных зачислений</a:t>
                      </a:r>
                    </a:p>
                  </a:txBody>
                  <a:tcPr marL="23649" marR="23649" marT="23649" marB="23649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485158"/>
                          </a:solidFill>
                          <a:effectLst/>
                          <a:hlinkClick r:id="rId3"/>
                        </a:rPr>
                        <a:t>Лимит зачисления</a:t>
                      </a:r>
                      <a:endParaRPr lang="ru-RU" sz="1200" b="1" dirty="0">
                        <a:solidFill>
                          <a:srgbClr val="485158"/>
                        </a:solidFill>
                        <a:effectLst/>
                      </a:endParaRPr>
                    </a:p>
                  </a:txBody>
                  <a:tcPr marL="23649" marR="23649" marT="23649" marB="23649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5">
                <a:tc>
                  <a:txBody>
                    <a:bodyPr/>
                    <a:lstStyle/>
                    <a:p>
                      <a:pPr algn="ctr" fontAlgn="t"/>
                      <a:endParaRPr lang="ru-RU" sz="1200" dirty="0">
                        <a:effectLst/>
                      </a:endParaRP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МБУ ДО ПГО "ЦРТ ИМ. Н.Е. БОБРОВОЙ"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52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261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97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2072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97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МАУДО ПГО "ЦРТ ИМ. П. П. БАЖОВА"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27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80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103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1585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МБОУ ДО "ДХШ"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1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61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97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МБУДО "ДМШ № 1"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6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25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МБОУ ДО "ДШИ"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4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21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97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МБОУ ПГО "СОШ № 16"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315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1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МБОУ ПГО "СОШ № 1" ИМЕНИ ГЕРОЯ СОВЕТСКОГО СОЮЗА Н.В. КОЛОГОЙДЫ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5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117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97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МБОУ ПГО "ООШ ПОС. СТАНЦИОННЫЙ-ПОЛЕВСКОЙ"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3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57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2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МАОУ ПГО "ПОЛИТЕХНИЧЕСКИЙ ЛИЦЕЙ № 21" "ЭРУДИТ"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9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322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МБОУ ПГО "СОШ С.ПОЛДНЕВАЯ"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6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1017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97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МАОУ ПГО "СОШ № 8"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5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606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929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300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34929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285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МБОУ ПГО "ШКОЛА С.КОСОЙ БРОД"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2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87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97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МБОУ ПГО "СОШ № 14"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7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177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МАОУ ПГО "СОШ № 13 С УИОП"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5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185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97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МБОУ ПГО "ООШ С. МРАМОРСКОЕ"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2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46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МБОУ ПГО "СОШ №20"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5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13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139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МБОУ ПГО "СОШ П. ЗЮЗЕЛЬСКИЙ"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90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МАОУ ПГО "СОШ-ЛИЦЕЙ №4 "ИНТЕЛЛЕКТ"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7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effectLst/>
                        </a:rPr>
                        <a:t>0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475</a:t>
                      </a:r>
                    </a:p>
                  </a:txBody>
                  <a:tcPr marL="23649" marR="23649" marT="23649" marB="2364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6134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239</Words>
  <Application>Microsoft Office PowerPoint</Application>
  <PresentationFormat>Произвольный</PresentationFormat>
  <Paragraphs>105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</cp:lastModifiedBy>
  <cp:revision>5</cp:revision>
  <dcterms:created xsi:type="dcterms:W3CDTF">2020-10-23T02:47:22Z</dcterms:created>
  <dcterms:modified xsi:type="dcterms:W3CDTF">2020-10-27T03:40:50Z</dcterms:modified>
</cp:coreProperties>
</file>