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BD77-02B5-4E71-A50D-A29DF13A759E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7023-F1D2-4E98-AB6F-7D92E605B6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BD77-02B5-4E71-A50D-A29DF13A759E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7023-F1D2-4E98-AB6F-7D92E605B6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BD77-02B5-4E71-A50D-A29DF13A759E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7023-F1D2-4E98-AB6F-7D92E605B6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BD77-02B5-4E71-A50D-A29DF13A759E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7023-F1D2-4E98-AB6F-7D92E605B6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BD77-02B5-4E71-A50D-A29DF13A759E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7023-F1D2-4E98-AB6F-7D92E605B6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BD77-02B5-4E71-A50D-A29DF13A759E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7023-F1D2-4E98-AB6F-7D92E605B6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BD77-02B5-4E71-A50D-A29DF13A759E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7023-F1D2-4E98-AB6F-7D92E605B6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BD77-02B5-4E71-A50D-A29DF13A759E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7023-F1D2-4E98-AB6F-7D92E605B6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BD77-02B5-4E71-A50D-A29DF13A759E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7023-F1D2-4E98-AB6F-7D92E605B6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BD77-02B5-4E71-A50D-A29DF13A759E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7023-F1D2-4E98-AB6F-7D92E605B6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BD77-02B5-4E71-A50D-A29DF13A759E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7023-F1D2-4E98-AB6F-7D92E605B6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FBD77-02B5-4E71-A50D-A29DF13A759E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B7023-F1D2-4E98-AB6F-7D92E605B6E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2060"/>
                </a:solidFill>
                <a:latin typeface="Bahnschrift" pitchFamily="34" charset="0"/>
              </a:rPr>
              <a:t>СЕМИНАР УПОЛНОМОЧЕННЫХ ПО ОХРАНЕ ТРУДА</a:t>
            </a:r>
            <a:endParaRPr lang="ru-RU" i="1" dirty="0">
              <a:solidFill>
                <a:srgbClr val="002060"/>
              </a:solidFill>
              <a:latin typeface="Bahnschrif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  <a:latin typeface="Bahnschrift" pitchFamily="34" charset="0"/>
              </a:rPr>
              <a:t>18 февраля 2021 год</a:t>
            </a:r>
          </a:p>
          <a:p>
            <a:r>
              <a:rPr lang="ru-RU" i="1" dirty="0" smtClean="0">
                <a:solidFill>
                  <a:srgbClr val="C00000"/>
                </a:solidFill>
                <a:latin typeface="Bahnschrift" pitchFamily="34" charset="0"/>
              </a:rPr>
              <a:t>г. Полевской </a:t>
            </a:r>
            <a:endParaRPr lang="ru-RU" i="1" dirty="0">
              <a:solidFill>
                <a:srgbClr val="C00000"/>
              </a:solidFill>
              <a:latin typeface="Bahnschrift" pitchFamily="34" charset="0"/>
            </a:endParaRPr>
          </a:p>
        </p:txBody>
      </p:sp>
      <p:pic>
        <p:nvPicPr>
          <p:cNvPr id="5" name="Picture 2" descr="https://im0-tub-ru.yandex.net/i?id=c77b1aaa866bd2da938131e47970511d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1792" y="0"/>
            <a:ext cx="1872208" cy="1610099"/>
          </a:xfrm>
          <a:prstGeom prst="rect">
            <a:avLst/>
          </a:prstGeom>
          <a:noFill/>
        </p:spPr>
      </p:pic>
      <p:pic>
        <p:nvPicPr>
          <p:cNvPr id="6" name="Рисунок 5" descr="333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1136129" cy="1159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solidFill>
                  <a:srgbClr val="FF0000"/>
                </a:solidFill>
                <a:latin typeface="Bahnschrift" pitchFamily="34" charset="0"/>
              </a:rPr>
              <a:t>и</a:t>
            </a:r>
            <a:r>
              <a:rPr lang="ru-RU" i="1" dirty="0" smtClean="0">
                <a:solidFill>
                  <a:srgbClr val="FF0000"/>
                </a:solidFill>
                <a:latin typeface="Bahnschrift" pitchFamily="34" charset="0"/>
              </a:rPr>
              <a:t>нструкции по охране труда</a:t>
            </a:r>
            <a:endParaRPr lang="ru-RU" i="1" dirty="0">
              <a:solidFill>
                <a:srgbClr val="FF0000"/>
              </a:solidFill>
              <a:latin typeface="Bahnschrift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1370531"/>
            <a:ext cx="9144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50. При внезапной остановке электроинструмента, при переносе электроинструмента с одного рабочего места на другое, а также при перерыве работы с электроинструментом и по ее окончании электроинструмент должен быть отсоединен от электрической сети штепсельной вилкой.</a:t>
            </a:r>
            <a:endParaRPr kumimoji="0" lang="ru-RU" sz="105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51. Если во время работы обнаружится неисправность электроинструмента или работающий с ним почувствует действие электрического тока, перегрев частей и деталей электроинструмента или запах тлеющей изоляции электропроводки, работа должна быть немедленно прекращена, а электроинструмент должен быть сдан для проверки и ремонта.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" pitchFamily="34" charset="0"/>
              <a:cs typeface="Arial" pitchFamily="34" charset="0"/>
            </a:endParaRPr>
          </a:p>
        </p:txBody>
      </p:sp>
      <p:pic>
        <p:nvPicPr>
          <p:cNvPr id="5" name="Picture 2" descr="https://im0-tub-ru.yandex.net/i?id=c77b1aaa866bd2da938131e47970511d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1"/>
            <a:ext cx="827583" cy="711721"/>
          </a:xfrm>
          <a:prstGeom prst="rect">
            <a:avLst/>
          </a:prstGeom>
          <a:noFill/>
        </p:spPr>
      </p:pic>
      <p:pic>
        <p:nvPicPr>
          <p:cNvPr id="6" name="Рисунок 5" descr="333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27584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i="1" dirty="0">
                <a:solidFill>
                  <a:srgbClr val="FF0000"/>
                </a:solidFill>
                <a:latin typeface="Bahnschrift" pitchFamily="34" charset="0"/>
              </a:rPr>
              <a:t>и</a:t>
            </a:r>
            <a:r>
              <a:rPr lang="ru-RU" i="1" dirty="0" smtClean="0">
                <a:solidFill>
                  <a:srgbClr val="FF0000"/>
                </a:solidFill>
                <a:latin typeface="Bahnschrift" pitchFamily="34" charset="0"/>
              </a:rPr>
              <a:t>нструкции по охране труда</a:t>
            </a:r>
            <a:endParaRPr lang="ru-RU" i="1" dirty="0">
              <a:solidFill>
                <a:srgbClr val="FF0000"/>
              </a:solidFill>
              <a:latin typeface="Bahnschrift" pitchFamily="34" charset="0"/>
            </a:endParaRPr>
          </a:p>
        </p:txBody>
      </p:sp>
      <p:pic>
        <p:nvPicPr>
          <p:cNvPr id="3" name="Picture 2" descr="https://im0-tub-ru.yandex.net/i?id=c77b1aaa866bd2da938131e47970511d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7348" y="1"/>
            <a:ext cx="1056651" cy="908720"/>
          </a:xfrm>
          <a:prstGeom prst="rect">
            <a:avLst/>
          </a:prstGeom>
          <a:noFill/>
        </p:spPr>
      </p:pic>
      <p:pic>
        <p:nvPicPr>
          <p:cNvPr id="4" name="Рисунок 3" descr="333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27584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191927"/>
            <a:ext cx="91440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52. Электроинструмент и приспособления (в том числе вспомогательное оборудование: трансформаторы, преобразователи частоты, защитно-отключающие устройства, кабели-удлинители) не реже одного раза в 6 месяцев должны подвергаться периодической проверке работником, имеющим группу по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электробезопасности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 не ниже III, назначенным работодателем ответственным за содержание в исправном состоянии электроинструмента и приспособлений.</a:t>
            </a:r>
            <a:endParaRPr kumimoji="0" lang="ru-RU" sz="105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В периодическую проверку электроинструмента и приспособлений входят:</a:t>
            </a:r>
            <a:endParaRPr kumimoji="0" lang="ru-RU" sz="105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внешний осмотр;</a:t>
            </a:r>
            <a:endParaRPr kumimoji="0" lang="ru-RU" sz="11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ahnschrift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проверка работы на холостом ходу в течение не менее 5 минут;</a:t>
            </a:r>
            <a:endParaRPr kumimoji="0" lang="ru-RU" sz="11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ahnschrift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измерение сопротивления изоляции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мегаомметром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 на напряжение 500 В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i="1" dirty="0">
                <a:solidFill>
                  <a:srgbClr val="FF0000"/>
                </a:solidFill>
                <a:latin typeface="Bahnschrift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i="1" dirty="0" smtClean="0">
                <a:solidFill>
                  <a:srgbClr val="FF0000"/>
                </a:solidFill>
                <a:latin typeface="Bahnschrift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в течение 1 минуты при выключателе в положении "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вкл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", при этом сопротивление изоляции должно быть не менее 0,5 Мом (за исключением аккумуляторного инструмента);</a:t>
            </a:r>
            <a:endParaRPr kumimoji="0" lang="ru-RU" sz="11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ahnschrift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проверка исправности цепи заземления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(для электроинструмента класса I).</a:t>
            </a:r>
            <a:endParaRPr kumimoji="0" lang="ru-RU" sz="11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ahnschrift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Результаты проверки электроинструмента заносятся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в журнал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algn="just"/>
            <a:r>
              <a:rPr lang="ru-RU" sz="3600" i="1" dirty="0">
                <a:solidFill>
                  <a:srgbClr val="FF0000"/>
                </a:solidFill>
                <a:latin typeface="Bahnschrift" pitchFamily="34" charset="0"/>
              </a:rPr>
              <a:t>и</a:t>
            </a:r>
            <a:r>
              <a:rPr lang="ru-RU" sz="3600" i="1" dirty="0" smtClean="0">
                <a:solidFill>
                  <a:srgbClr val="FF0000"/>
                </a:solidFill>
                <a:latin typeface="Bahnschrift" pitchFamily="34" charset="0"/>
              </a:rPr>
              <a:t>нструкции по охране труда</a:t>
            </a:r>
            <a:r>
              <a:rPr lang="ru-RU" i="1" dirty="0" smtClean="0">
                <a:solidFill>
                  <a:srgbClr val="FF0000"/>
                </a:solidFill>
                <a:latin typeface="Bahnschrift" pitchFamily="34" charset="0"/>
              </a:rPr>
              <a:t/>
            </a:r>
            <a:br>
              <a:rPr lang="ru-RU" i="1" dirty="0" smtClean="0">
                <a:solidFill>
                  <a:srgbClr val="FF0000"/>
                </a:solidFill>
                <a:latin typeface="Bahnschrift" pitchFamily="34" charset="0"/>
              </a:rPr>
            </a:br>
            <a:r>
              <a:rPr lang="ru-RU" sz="2200" i="1" dirty="0">
                <a:solidFill>
                  <a:srgbClr val="002060"/>
                </a:solidFill>
                <a:latin typeface="Bahnschrift" pitchFamily="34" charset="0"/>
              </a:rPr>
              <a:t>54. Запрещается работать с электроинструментом, у которого истек срок очередного испытания, технического обслуживания или при возникновении хотя бы одной из следующих неисправностей:</a:t>
            </a:r>
            <a:br>
              <a:rPr lang="ru-RU" sz="2200" i="1" dirty="0">
                <a:solidFill>
                  <a:srgbClr val="002060"/>
                </a:solidFill>
                <a:latin typeface="Bahnschrift" pitchFamily="34" charset="0"/>
              </a:rPr>
            </a:br>
            <a:r>
              <a:rPr lang="ru-RU" sz="2200" i="1" dirty="0">
                <a:solidFill>
                  <a:srgbClr val="002060"/>
                </a:solidFill>
                <a:latin typeface="Bahnschrift" pitchFamily="34" charset="0"/>
              </a:rPr>
              <a:t>1) повреждение штепсельного соединения, кабеля или его защитной трубки;</a:t>
            </a:r>
            <a:br>
              <a:rPr lang="ru-RU" sz="2200" i="1" dirty="0">
                <a:solidFill>
                  <a:srgbClr val="002060"/>
                </a:solidFill>
                <a:latin typeface="Bahnschrift" pitchFamily="34" charset="0"/>
              </a:rPr>
            </a:br>
            <a:r>
              <a:rPr lang="ru-RU" sz="2200" i="1" dirty="0">
                <a:solidFill>
                  <a:srgbClr val="002060"/>
                </a:solidFill>
                <a:latin typeface="Bahnschrift" pitchFamily="34" charset="0"/>
              </a:rPr>
              <a:t>5) появление дыма или запаха, характерного для горящей изоляции;</a:t>
            </a:r>
            <a:br>
              <a:rPr lang="ru-RU" sz="2200" i="1" dirty="0">
                <a:solidFill>
                  <a:srgbClr val="002060"/>
                </a:solidFill>
                <a:latin typeface="Bahnschrift" pitchFamily="34" charset="0"/>
              </a:rPr>
            </a:br>
            <a:r>
              <a:rPr lang="ru-RU" sz="2200" i="1" dirty="0">
                <a:solidFill>
                  <a:srgbClr val="002060"/>
                </a:solidFill>
                <a:latin typeface="Bahnschrift" pitchFamily="34" charset="0"/>
              </a:rPr>
              <a:t>6) появление повышенного шума, стука, вибрации;</a:t>
            </a:r>
            <a:br>
              <a:rPr lang="ru-RU" sz="2200" i="1" dirty="0">
                <a:solidFill>
                  <a:srgbClr val="002060"/>
                </a:solidFill>
                <a:latin typeface="Bahnschrift" pitchFamily="34" charset="0"/>
              </a:rPr>
            </a:br>
            <a:r>
              <a:rPr lang="ru-RU" sz="2200" i="1" dirty="0">
                <a:solidFill>
                  <a:srgbClr val="002060"/>
                </a:solidFill>
                <a:latin typeface="Bahnschrift" pitchFamily="34" charset="0"/>
              </a:rPr>
              <a:t>7) поломка или появление трещин в корпусной детали, рукоятке, защитном ограждении;</a:t>
            </a:r>
            <a:br>
              <a:rPr lang="ru-RU" sz="2200" i="1" dirty="0">
                <a:solidFill>
                  <a:srgbClr val="002060"/>
                </a:solidFill>
                <a:latin typeface="Bahnschrift" pitchFamily="34" charset="0"/>
              </a:rPr>
            </a:br>
            <a:r>
              <a:rPr lang="ru-RU" sz="2200" i="1" dirty="0">
                <a:solidFill>
                  <a:srgbClr val="002060"/>
                </a:solidFill>
                <a:latin typeface="Bahnschrift" pitchFamily="34" charset="0"/>
              </a:rPr>
              <a:t>8) повреждение рабочей части электроинструмента;</a:t>
            </a:r>
            <a:br>
              <a:rPr lang="ru-RU" sz="2200" i="1" dirty="0">
                <a:solidFill>
                  <a:srgbClr val="002060"/>
                </a:solidFill>
                <a:latin typeface="Bahnschrift" pitchFamily="34" charset="0"/>
              </a:rPr>
            </a:br>
            <a:r>
              <a:rPr lang="ru-RU" sz="2200" i="1" dirty="0">
                <a:solidFill>
                  <a:srgbClr val="002060"/>
                </a:solidFill>
                <a:latin typeface="Bahnschrift" pitchFamily="34" charset="0"/>
              </a:rPr>
              <a:t>9) исчезновение электрической связи между металлическим частями корпуса и нулевым зажимным штырем питательной вилки;</a:t>
            </a:r>
            <a:br>
              <a:rPr lang="ru-RU" sz="2200" i="1" dirty="0">
                <a:solidFill>
                  <a:srgbClr val="002060"/>
                </a:solidFill>
                <a:latin typeface="Bahnschrift" pitchFamily="34" charset="0"/>
              </a:rPr>
            </a:br>
            <a:r>
              <a:rPr lang="ru-RU" sz="2200" i="1" dirty="0">
                <a:solidFill>
                  <a:srgbClr val="002060"/>
                </a:solidFill>
                <a:latin typeface="Bahnschrift" pitchFamily="34" charset="0"/>
              </a:rPr>
              <a:t>10) неисправность пускового устройства</a:t>
            </a:r>
            <a:endParaRPr lang="ru-RU" i="1" dirty="0">
              <a:solidFill>
                <a:srgbClr val="002060"/>
              </a:solidFill>
              <a:latin typeface="Bahnschrift" pitchFamily="34" charset="0"/>
            </a:endParaRPr>
          </a:p>
        </p:txBody>
      </p:sp>
      <p:pic>
        <p:nvPicPr>
          <p:cNvPr id="3" name="Picture 2" descr="https://im0-tub-ru.yandex.net/i?id=c77b1aaa866bd2da938131e47970511d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2270" y="1"/>
            <a:ext cx="721729" cy="620687"/>
          </a:xfrm>
          <a:prstGeom prst="rect">
            <a:avLst/>
          </a:prstGeom>
          <a:noFill/>
        </p:spPr>
      </p:pic>
      <p:pic>
        <p:nvPicPr>
          <p:cNvPr id="4" name="Рисунок 3" descr="333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539551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333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39551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Autofit/>
          </a:bodyPr>
          <a:lstStyle/>
          <a:p>
            <a:pPr algn="just"/>
            <a:r>
              <a:rPr lang="ru-RU" sz="3200" i="1" dirty="0">
                <a:solidFill>
                  <a:srgbClr val="FF0000"/>
                </a:solidFill>
                <a:latin typeface="Bahnschrift" pitchFamily="34" charset="0"/>
              </a:rPr>
              <a:t>и</a:t>
            </a:r>
            <a:r>
              <a:rPr lang="ru-RU" sz="3200" i="1" dirty="0" smtClean="0">
                <a:solidFill>
                  <a:srgbClr val="FF0000"/>
                </a:solidFill>
                <a:latin typeface="Bahnschrift" pitchFamily="34" charset="0"/>
              </a:rPr>
              <a:t>нструкции по охране труда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>
                <a:solidFill>
                  <a:srgbClr val="002060"/>
                </a:solidFill>
                <a:latin typeface="Bahnschrift" pitchFamily="34" charset="0"/>
              </a:rPr>
              <a:t>55</a:t>
            </a:r>
            <a:r>
              <a:rPr lang="ru-RU" sz="2400" i="1" dirty="0">
                <a:solidFill>
                  <a:srgbClr val="002060"/>
                </a:solidFill>
                <a:latin typeface="Bahnschrift" pitchFamily="34" charset="0"/>
              </a:rPr>
              <a:t>. Хранить электроинструмент следует в сухом помещении, оборудованном специальными стеллажами, полками и ящиками, обеспечивающими сохранность электроинструмента с учетом требований к условиям хранения электроинструмента, указанным в технической документации организации-изготовителя.</a:t>
            </a:r>
            <a:br>
              <a:rPr lang="ru-RU" sz="2400" i="1" dirty="0">
                <a:solidFill>
                  <a:srgbClr val="002060"/>
                </a:solidFill>
                <a:latin typeface="Bahnschrift" pitchFamily="34" charset="0"/>
              </a:rPr>
            </a:br>
            <a:r>
              <a:rPr lang="ru-RU" sz="2400" i="1" dirty="0">
                <a:solidFill>
                  <a:srgbClr val="002060"/>
                </a:solidFill>
                <a:latin typeface="Bahnschrift" pitchFamily="34" charset="0"/>
              </a:rPr>
              <a:t>Запрещается складировать электроинструмент без упаковки в два ряда и более.</a:t>
            </a:r>
            <a:br>
              <a:rPr lang="ru-RU" sz="2400" i="1" dirty="0">
                <a:solidFill>
                  <a:srgbClr val="002060"/>
                </a:solidFill>
                <a:latin typeface="Bahnschrift" pitchFamily="34" charset="0"/>
              </a:rPr>
            </a:br>
            <a:r>
              <a:rPr lang="ru-RU" sz="2400" i="1" dirty="0" smtClean="0">
                <a:solidFill>
                  <a:srgbClr val="002060"/>
                </a:solidFill>
                <a:latin typeface="Bahnschrift" pitchFamily="34" charset="0"/>
              </a:rPr>
              <a:t/>
            </a:r>
            <a:br>
              <a:rPr lang="ru-RU" sz="2400" i="1" dirty="0" smtClean="0">
                <a:solidFill>
                  <a:srgbClr val="002060"/>
                </a:solidFill>
                <a:latin typeface="Bahnschrift" pitchFamily="34" charset="0"/>
              </a:rPr>
            </a:br>
            <a:r>
              <a:rPr lang="ru-RU" sz="2400" i="1" dirty="0" smtClean="0">
                <a:solidFill>
                  <a:srgbClr val="002060"/>
                </a:solidFill>
                <a:latin typeface="Bahnschrift" pitchFamily="34" charset="0"/>
              </a:rPr>
              <a:t>56</a:t>
            </a:r>
            <a:r>
              <a:rPr lang="ru-RU" sz="2400" i="1" dirty="0">
                <a:solidFill>
                  <a:srgbClr val="002060"/>
                </a:solidFill>
                <a:latin typeface="Bahnschrift" pitchFamily="34" charset="0"/>
              </a:rPr>
              <a:t>. При транспортировании электроинструмента должны приниматься меры предосторожности, исключающие его повреждение. При этом необходимо руководствоваться требованиями технической документации организации-изготовителя.</a:t>
            </a: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572000" y="-8203"/>
            <a:ext cx="11556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333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39551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s://im0-tub-ru.yandex.net/i?id=c77b1aaa866bd2da938131e47970511d-l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2270" y="1"/>
            <a:ext cx="721729" cy="620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  <a:latin typeface="Bahnschrift" pitchFamily="34" charset="0"/>
              </a:rPr>
              <a:t>Охрана труда</a:t>
            </a:r>
            <a:endParaRPr lang="ru-RU" i="1" dirty="0">
              <a:solidFill>
                <a:srgbClr val="C00000"/>
              </a:solidFill>
              <a:latin typeface="Bahnschrif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i="1" dirty="0" smtClean="0">
                <a:solidFill>
                  <a:srgbClr val="002060"/>
                </a:solidFill>
                <a:latin typeface="Bahnschrift" pitchFamily="34" charset="0"/>
              </a:rPr>
              <a:t>ИНСТРУКЦИИ ПО ОХРАНЕ ТРУДА</a:t>
            </a: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sz="1800" b="1" i="1" dirty="0" smtClean="0">
                <a:solidFill>
                  <a:srgbClr val="002060"/>
                </a:solidFill>
                <a:latin typeface="Bahnschrift" pitchFamily="34" charset="0"/>
              </a:rPr>
              <a:t>МИНИСТЕРСТВО </a:t>
            </a:r>
            <a:r>
              <a:rPr lang="ru-RU" sz="1800" b="1" i="1" dirty="0">
                <a:solidFill>
                  <a:srgbClr val="002060"/>
                </a:solidFill>
                <a:latin typeface="Bahnschrift" pitchFamily="34" charset="0"/>
              </a:rPr>
              <a:t>ТРУДА И СОЦИАЛЬНОЙ ЗАЩИТЫ РОССИЙСКОЙ ФЕДЕРАЦИИ</a:t>
            </a:r>
          </a:p>
          <a:p>
            <a:pPr algn="ctr">
              <a:buNone/>
            </a:pPr>
            <a:r>
              <a:rPr lang="ru-RU" sz="1800" b="1" i="1" dirty="0">
                <a:solidFill>
                  <a:srgbClr val="002060"/>
                </a:solidFill>
                <a:latin typeface="Bahnschrift" pitchFamily="34" charset="0"/>
              </a:rPr>
              <a:t>ПРИКАЗ</a:t>
            </a:r>
          </a:p>
          <a:p>
            <a:pPr algn="ctr">
              <a:buNone/>
            </a:pPr>
            <a:r>
              <a:rPr lang="ru-RU" sz="1800" b="1" i="1" dirty="0">
                <a:solidFill>
                  <a:srgbClr val="002060"/>
                </a:solidFill>
                <a:latin typeface="Bahnschrift" pitchFamily="34" charset="0"/>
              </a:rPr>
              <a:t>от 27 ноября 2020 г. N 835н</a:t>
            </a:r>
          </a:p>
          <a:p>
            <a:pPr algn="ctr">
              <a:buNone/>
            </a:pPr>
            <a:r>
              <a:rPr lang="ru-RU" sz="1800" b="1" i="1" dirty="0">
                <a:solidFill>
                  <a:srgbClr val="002060"/>
                </a:solidFill>
                <a:latin typeface="Bahnschrift" pitchFamily="34" charset="0"/>
              </a:rPr>
              <a:t>ОБ УТВЕРЖДЕНИИ ПРАВИЛ</a:t>
            </a:r>
          </a:p>
          <a:p>
            <a:pPr algn="ctr">
              <a:buNone/>
            </a:pPr>
            <a:r>
              <a:rPr lang="ru-RU" sz="1800" b="1" i="1" dirty="0">
                <a:solidFill>
                  <a:srgbClr val="002060"/>
                </a:solidFill>
                <a:latin typeface="Bahnschrift" pitchFamily="34" charset="0"/>
              </a:rPr>
              <a:t>ПО ОХРАНЕ ТРУДА ПРИ РАБОТЕ С ИНСТРУМЕНТОМ И ПРИСПОСОБЛЕНИЯМИ</a:t>
            </a:r>
          </a:p>
          <a:p>
            <a:pPr algn="ctr">
              <a:buNone/>
            </a:pPr>
            <a:endParaRPr lang="ru-RU" i="1" dirty="0" smtClean="0">
              <a:solidFill>
                <a:srgbClr val="002060"/>
              </a:solidFill>
              <a:latin typeface="Bahnschrift" pitchFamily="34" charset="0"/>
            </a:endParaRPr>
          </a:p>
          <a:p>
            <a:pPr algn="ctr">
              <a:buNone/>
            </a:pPr>
            <a:r>
              <a:rPr lang="ru-RU" i="1" dirty="0">
                <a:solidFill>
                  <a:srgbClr val="FF0000"/>
                </a:solidFill>
                <a:latin typeface="Bahnschrift" pitchFamily="34" charset="0"/>
              </a:rPr>
              <a:t>Настоящий приказ вступает в силу с </a:t>
            </a:r>
            <a:endParaRPr lang="ru-RU" i="1" dirty="0" smtClean="0">
              <a:solidFill>
                <a:srgbClr val="FF0000"/>
              </a:solidFill>
              <a:latin typeface="Bahnschrift" pitchFamily="34" charset="0"/>
            </a:endParaRP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  <a:latin typeface="Bahnschrift" pitchFamily="34" charset="0"/>
              </a:rPr>
              <a:t>1 </a:t>
            </a:r>
            <a:r>
              <a:rPr lang="ru-RU" i="1" dirty="0">
                <a:solidFill>
                  <a:srgbClr val="FF0000"/>
                </a:solidFill>
                <a:latin typeface="Bahnschrift" pitchFamily="34" charset="0"/>
              </a:rPr>
              <a:t>января 2021 года и действует до 31 декабря 2025 года.</a:t>
            </a:r>
          </a:p>
          <a:p>
            <a:pPr algn="ctr">
              <a:buNone/>
            </a:pPr>
            <a:endParaRPr lang="ru-RU" i="1" dirty="0">
              <a:solidFill>
                <a:srgbClr val="002060"/>
              </a:solidFill>
              <a:latin typeface="Bahnschrift" pitchFamily="34" charset="0"/>
            </a:endParaRPr>
          </a:p>
        </p:txBody>
      </p:sp>
      <p:pic>
        <p:nvPicPr>
          <p:cNvPr id="4" name="Рисунок 3" descr="333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136129" cy="1159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s://im0-tub-ru.yandex.net/i?id=c77b1aaa866bd2da938131e47970511d-l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1792" y="0"/>
            <a:ext cx="1872208" cy="16100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i="1" dirty="0" smtClean="0">
                <a:solidFill>
                  <a:srgbClr val="FF0000"/>
                </a:solidFill>
                <a:latin typeface="Bahnschrift" pitchFamily="34" charset="0"/>
              </a:rPr>
              <a:t/>
            </a:r>
            <a:br>
              <a:rPr lang="ru-RU" sz="2400" i="1" dirty="0" smtClean="0">
                <a:solidFill>
                  <a:srgbClr val="FF0000"/>
                </a:solidFill>
                <a:latin typeface="Bahnschrift" pitchFamily="34" charset="0"/>
              </a:rPr>
            </a:br>
            <a:r>
              <a:rPr lang="ru-RU" sz="2400" i="1" dirty="0" smtClean="0">
                <a:solidFill>
                  <a:srgbClr val="FF0000"/>
                </a:solidFill>
                <a:latin typeface="Bahnschrift" pitchFamily="34" charset="0"/>
              </a:rPr>
              <a:t/>
            </a:r>
            <a:br>
              <a:rPr lang="ru-RU" sz="2400" i="1" dirty="0" smtClean="0">
                <a:solidFill>
                  <a:srgbClr val="FF0000"/>
                </a:solidFill>
                <a:latin typeface="Bahnschrift" pitchFamily="34" charset="0"/>
              </a:rPr>
            </a:br>
            <a:r>
              <a:rPr lang="ru-RU" sz="2400" i="1" dirty="0">
                <a:solidFill>
                  <a:srgbClr val="FF0000"/>
                </a:solidFill>
                <a:latin typeface="Bahnschrift" pitchFamily="34" charset="0"/>
              </a:rPr>
              <a:t/>
            </a:r>
            <a:br>
              <a:rPr lang="ru-RU" sz="2400" i="1" dirty="0">
                <a:solidFill>
                  <a:srgbClr val="FF0000"/>
                </a:solidFill>
                <a:latin typeface="Bahnschrift" pitchFamily="34" charset="0"/>
              </a:rPr>
            </a:br>
            <a:r>
              <a:rPr lang="ru-RU" sz="2400" i="1" dirty="0" smtClean="0">
                <a:solidFill>
                  <a:srgbClr val="FF0000"/>
                </a:solidFill>
                <a:latin typeface="Bahnschrift" pitchFamily="34" charset="0"/>
              </a:rPr>
              <a:t/>
            </a:r>
            <a:br>
              <a:rPr lang="ru-RU" sz="2400" i="1" dirty="0" smtClean="0">
                <a:solidFill>
                  <a:srgbClr val="FF0000"/>
                </a:solidFill>
                <a:latin typeface="Bahnschrift" pitchFamily="34" charset="0"/>
              </a:rPr>
            </a:br>
            <a:r>
              <a:rPr lang="ru-RU" sz="2700" i="1" dirty="0" smtClean="0">
                <a:solidFill>
                  <a:srgbClr val="FF0000"/>
                </a:solidFill>
                <a:latin typeface="Bahnschrift" pitchFamily="34" charset="0"/>
              </a:rPr>
              <a:t>IV</a:t>
            </a:r>
            <a:r>
              <a:rPr lang="ru-RU" sz="2700" i="1" dirty="0">
                <a:solidFill>
                  <a:srgbClr val="FF0000"/>
                </a:solidFill>
                <a:latin typeface="Bahnschrift" pitchFamily="34" charset="0"/>
              </a:rPr>
              <a:t>. Требования охраны труда при осуществлении</a:t>
            </a:r>
            <a:br>
              <a:rPr lang="ru-RU" sz="2700" i="1" dirty="0">
                <a:solidFill>
                  <a:srgbClr val="FF0000"/>
                </a:solidFill>
                <a:latin typeface="Bahnschrift" pitchFamily="34" charset="0"/>
              </a:rPr>
            </a:br>
            <a:r>
              <a:rPr lang="ru-RU" sz="2700" i="1" dirty="0">
                <a:solidFill>
                  <a:srgbClr val="FF0000"/>
                </a:solidFill>
                <a:latin typeface="Bahnschrift" pitchFamily="34" charset="0"/>
              </a:rPr>
              <a:t>производственных процессов и эксплуатации </a:t>
            </a:r>
            <a:r>
              <a:rPr lang="ru-RU" sz="2700" i="1" dirty="0" smtClean="0">
                <a:solidFill>
                  <a:srgbClr val="FF0000"/>
                </a:solidFill>
                <a:latin typeface="Bahnschrift" pitchFamily="34" charset="0"/>
              </a:rPr>
              <a:t/>
            </a:r>
            <a:br>
              <a:rPr lang="ru-RU" sz="2700" i="1" dirty="0" smtClean="0">
                <a:solidFill>
                  <a:srgbClr val="FF0000"/>
                </a:solidFill>
                <a:latin typeface="Bahnschrift" pitchFamily="34" charset="0"/>
              </a:rPr>
            </a:br>
            <a:r>
              <a:rPr lang="ru-RU" sz="2700" i="1" dirty="0" smtClean="0">
                <a:solidFill>
                  <a:srgbClr val="FF0000"/>
                </a:solidFill>
                <a:latin typeface="Bahnschrift" pitchFamily="34" charset="0"/>
              </a:rPr>
              <a:t>инструмента и приспособлений</a:t>
            </a:r>
            <a:br>
              <a:rPr lang="ru-RU" sz="2700" i="1" dirty="0" smtClean="0">
                <a:solidFill>
                  <a:srgbClr val="FF0000"/>
                </a:solidFill>
                <a:latin typeface="Bahnschrift" pitchFamily="34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0825" y="1196975"/>
            <a:ext cx="8893175" cy="4929188"/>
          </a:xfrm>
        </p:spPr>
        <p:txBody>
          <a:bodyPr/>
          <a:lstStyle/>
          <a:p>
            <a:endParaRPr lang="ru-RU" sz="2000" i="1" dirty="0" smtClean="0">
              <a:solidFill>
                <a:srgbClr val="002060"/>
              </a:solidFill>
              <a:latin typeface="Bahnschrift" pitchFamily="34" charset="0"/>
            </a:endParaRPr>
          </a:p>
          <a:p>
            <a:r>
              <a:rPr lang="ru-RU" sz="2000" i="1" dirty="0" smtClean="0">
                <a:solidFill>
                  <a:srgbClr val="002060"/>
                </a:solidFill>
                <a:latin typeface="Bahnschrift" pitchFamily="34" charset="0"/>
              </a:rPr>
              <a:t>24</a:t>
            </a:r>
            <a:r>
              <a:rPr lang="ru-RU" sz="2000" i="1" dirty="0">
                <a:solidFill>
                  <a:srgbClr val="002060"/>
                </a:solidFill>
                <a:latin typeface="Bahnschrift" pitchFamily="34" charset="0"/>
              </a:rPr>
              <a:t>. Обслуживание, ремонт, проверка, испытание и техническое освидетельствование инструмента и приспособлений должны осуществляться в соответствии с требованиями  </a:t>
            </a:r>
            <a:r>
              <a:rPr lang="ru-RU" sz="2000" i="1" dirty="0" smtClean="0">
                <a:solidFill>
                  <a:srgbClr val="002060"/>
                </a:solidFill>
                <a:latin typeface="Bahnschrift" pitchFamily="34" charset="0"/>
              </a:rPr>
              <a:t>технической документации  организации  изготовителя.</a:t>
            </a:r>
            <a:r>
              <a:rPr lang="ru-RU" sz="2000" dirty="0" smtClean="0"/>
              <a:t> </a:t>
            </a:r>
          </a:p>
          <a:p>
            <a:pPr algn="ctr">
              <a:buNone/>
            </a:pPr>
            <a:r>
              <a:rPr lang="ru-RU" sz="2400" i="1" dirty="0" smtClean="0">
                <a:solidFill>
                  <a:srgbClr val="FF0000"/>
                </a:solidFill>
                <a:latin typeface="Bahnschrift" pitchFamily="34" charset="0"/>
              </a:rPr>
              <a:t>V</a:t>
            </a:r>
            <a:r>
              <a:rPr lang="ru-RU" sz="2400" i="1" dirty="0">
                <a:solidFill>
                  <a:srgbClr val="FF0000"/>
                </a:solidFill>
                <a:latin typeface="Bahnschrift" pitchFamily="34" charset="0"/>
              </a:rPr>
              <a:t>. Требования охраны труда при работе с ручным </a:t>
            </a:r>
            <a:r>
              <a:rPr lang="ru-RU" sz="2400" i="1" dirty="0" smtClean="0">
                <a:solidFill>
                  <a:srgbClr val="FF0000"/>
                </a:solidFill>
                <a:latin typeface="Bahnschrift" pitchFamily="34" charset="0"/>
              </a:rPr>
              <a:t>инструментом и </a:t>
            </a:r>
            <a:r>
              <a:rPr lang="ru-RU" sz="2400" i="1" dirty="0">
                <a:solidFill>
                  <a:srgbClr val="FF0000"/>
                </a:solidFill>
                <a:latin typeface="Bahnschrift" pitchFamily="34" charset="0"/>
              </a:rPr>
              <a:t>приспособлениями</a:t>
            </a:r>
          </a:p>
          <a:p>
            <a:r>
              <a:rPr lang="ru-RU" sz="2000" i="1" dirty="0">
                <a:solidFill>
                  <a:srgbClr val="002060"/>
                </a:solidFill>
                <a:latin typeface="Bahnschrift" pitchFamily="34" charset="0"/>
              </a:rPr>
              <a:t>28. Ежедневно до начала работ, в ходе выполнения и после выполнения работ работник должен осматривать ручной инструмент и приспособления и в случае обнаружения неисправности немедленно извещать своего непосредственного руководителя.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333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843" y="21497"/>
            <a:ext cx="500717" cy="59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s://im0-tub-ru.yandex.net/i?id=c77b1aaa866bd2da938131e47970511d-l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1080" y="1"/>
            <a:ext cx="972920" cy="8367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>
                <a:solidFill>
                  <a:srgbClr val="FF0000"/>
                </a:solidFill>
              </a:rPr>
              <a:t>р</a:t>
            </a:r>
            <a:r>
              <a:rPr lang="ru-RU" sz="3100" dirty="0" smtClean="0">
                <a:solidFill>
                  <a:srgbClr val="FF0000"/>
                </a:solidFill>
              </a:rPr>
              <a:t>аботник должен следить за </a:t>
            </a:r>
            <a:br>
              <a:rPr lang="ru-RU" sz="3100" dirty="0" smtClean="0">
                <a:solidFill>
                  <a:srgbClr val="FF0000"/>
                </a:solidFill>
              </a:rPr>
            </a:br>
            <a:r>
              <a:rPr lang="ru-RU" sz="3100" dirty="0" smtClean="0">
                <a:solidFill>
                  <a:srgbClr val="FF0000"/>
                </a:solidFill>
              </a:rPr>
              <a:t>отсутствием </a:t>
            </a:r>
            <a:r>
              <a:rPr lang="ru-RU" sz="3600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/>
          </a:p>
          <a:p>
            <a:r>
              <a:rPr lang="ru-RU" i="1" dirty="0">
                <a:solidFill>
                  <a:srgbClr val="002060"/>
                </a:solidFill>
                <a:latin typeface="Bahnschrift" pitchFamily="34" charset="0"/>
              </a:rPr>
              <a:t>1) сколов, выбоин, трещин и заусенцев на бойках молотков </a:t>
            </a:r>
            <a:r>
              <a:rPr lang="ru-RU" i="1" dirty="0" smtClean="0">
                <a:solidFill>
                  <a:srgbClr val="002060"/>
                </a:solidFill>
                <a:latin typeface="Bahnschrift" pitchFamily="34" charset="0"/>
              </a:rPr>
              <a:t>;</a:t>
            </a:r>
            <a:endParaRPr lang="ru-RU" i="1" dirty="0">
              <a:solidFill>
                <a:srgbClr val="002060"/>
              </a:solidFill>
              <a:latin typeface="Bahnschrift" pitchFamily="34" charset="0"/>
            </a:endParaRPr>
          </a:p>
          <a:p>
            <a:r>
              <a:rPr lang="ru-RU" i="1" dirty="0">
                <a:solidFill>
                  <a:srgbClr val="002060"/>
                </a:solidFill>
                <a:latin typeface="Bahnschrift" pitchFamily="34" charset="0"/>
              </a:rPr>
              <a:t>2) трещин на рукоятках напильников, отверток, пил, стамесок, молотков </a:t>
            </a:r>
            <a:r>
              <a:rPr lang="ru-RU" i="1" dirty="0" smtClean="0">
                <a:solidFill>
                  <a:srgbClr val="002060"/>
                </a:solidFill>
                <a:latin typeface="Bahnschrift" pitchFamily="34" charset="0"/>
              </a:rPr>
              <a:t>;</a:t>
            </a:r>
            <a:endParaRPr lang="ru-RU" i="1" dirty="0">
              <a:solidFill>
                <a:srgbClr val="002060"/>
              </a:solidFill>
              <a:latin typeface="Bahnschrift" pitchFamily="34" charset="0"/>
            </a:endParaRPr>
          </a:p>
          <a:p>
            <a:r>
              <a:rPr lang="ru-RU" i="1" dirty="0">
                <a:solidFill>
                  <a:srgbClr val="002060"/>
                </a:solidFill>
                <a:latin typeface="Bahnschrift" pitchFamily="34" charset="0"/>
              </a:rPr>
              <a:t>3) трещин, заусенцев, наклепа и сколов на ручном инструменте ударного действия, предназначенном для </a:t>
            </a:r>
            <a:r>
              <a:rPr lang="ru-RU" i="1" dirty="0" smtClean="0">
                <a:solidFill>
                  <a:srgbClr val="002060"/>
                </a:solidFill>
                <a:latin typeface="Bahnschrift" pitchFamily="34" charset="0"/>
              </a:rPr>
              <a:t> </a:t>
            </a:r>
            <a:r>
              <a:rPr lang="ru-RU" i="1" dirty="0">
                <a:solidFill>
                  <a:srgbClr val="002060"/>
                </a:solidFill>
                <a:latin typeface="Bahnschrift" pitchFamily="34" charset="0"/>
              </a:rPr>
              <a:t>вырубки пазов, пробивки отверстий в металле, бетоне, дереве;</a:t>
            </a:r>
          </a:p>
          <a:p>
            <a:r>
              <a:rPr lang="ru-RU" i="1" dirty="0">
                <a:solidFill>
                  <a:srgbClr val="002060"/>
                </a:solidFill>
                <a:latin typeface="Bahnschrift" pitchFamily="34" charset="0"/>
              </a:rPr>
              <a:t>4) вмятин, зазубрин, заусенцев и окалины на поверхности металлических ручек клещей;</a:t>
            </a:r>
          </a:p>
          <a:p>
            <a:r>
              <a:rPr lang="ru-RU" i="1" dirty="0">
                <a:solidFill>
                  <a:srgbClr val="002060"/>
                </a:solidFill>
                <a:latin typeface="Bahnschrift" pitchFamily="34" charset="0"/>
              </a:rPr>
              <a:t>5) сколов на рабочих поверхностях и заусенцев на рукоятках гаечных ключей</a:t>
            </a:r>
            <a:r>
              <a:rPr lang="ru-RU" i="1" dirty="0" smtClean="0">
                <a:solidFill>
                  <a:srgbClr val="002060"/>
                </a:solidFill>
                <a:latin typeface="Bahnschrift" pitchFamily="34" charset="0"/>
              </a:rPr>
              <a:t>;</a:t>
            </a:r>
            <a:endParaRPr lang="ru-RU" i="1" dirty="0">
              <a:solidFill>
                <a:srgbClr val="002060"/>
              </a:solidFill>
              <a:latin typeface="Bahnschrift" pitchFamily="34" charset="0"/>
            </a:endParaRPr>
          </a:p>
          <a:p>
            <a:r>
              <a:rPr lang="ru-RU" i="1" dirty="0" smtClean="0">
                <a:solidFill>
                  <a:srgbClr val="002060"/>
                </a:solidFill>
                <a:latin typeface="Bahnschrift" pitchFamily="34" charset="0"/>
              </a:rPr>
              <a:t>6) </a:t>
            </a:r>
            <a:r>
              <a:rPr lang="ru-RU" i="1" dirty="0">
                <a:solidFill>
                  <a:srgbClr val="002060"/>
                </a:solidFill>
                <a:latin typeface="Bahnschrift" pitchFamily="34" charset="0"/>
              </a:rPr>
              <a:t>искривления отверток, выколоток, зубил, губок гаечных ключей;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Bahnschrift" pitchFamily="34" charset="0"/>
              </a:rPr>
              <a:t>7) </a:t>
            </a:r>
            <a:r>
              <a:rPr lang="ru-RU" i="1" dirty="0">
                <a:solidFill>
                  <a:srgbClr val="002060"/>
                </a:solidFill>
                <a:latin typeface="Bahnschrift" pitchFamily="34" charset="0"/>
              </a:rPr>
              <a:t>забоин, вмятин, трещин и заусенцев на рабочих и крепежных поверхностях сменных головок и бит.</a:t>
            </a:r>
          </a:p>
          <a:p>
            <a:endParaRPr lang="ru-RU" i="1" dirty="0">
              <a:solidFill>
                <a:srgbClr val="002060"/>
              </a:solidFill>
              <a:latin typeface="Bahnschrift" pitchFamily="34" charset="0"/>
            </a:endParaRPr>
          </a:p>
        </p:txBody>
      </p:sp>
      <p:pic>
        <p:nvPicPr>
          <p:cNvPr id="4" name="Рисунок 3" descr="333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27584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s://im0-tub-ru.yandex.net/i?id=c77b1aaa866bd2da938131e47970511d-l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36160" y="1"/>
            <a:ext cx="1307840" cy="11247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solidFill>
                  <a:srgbClr val="FF0000"/>
                </a:solidFill>
                <a:latin typeface="Bahnschrift" pitchFamily="34" charset="0"/>
              </a:rPr>
              <a:t>и</a:t>
            </a:r>
            <a:r>
              <a:rPr lang="ru-RU" i="1" dirty="0" smtClean="0">
                <a:solidFill>
                  <a:srgbClr val="FF0000"/>
                </a:solidFill>
                <a:latin typeface="Bahnschrift" pitchFamily="34" charset="0"/>
              </a:rPr>
              <a:t>нструкции по охране труда</a:t>
            </a:r>
            <a:endParaRPr lang="ru-RU" i="1" dirty="0">
              <a:solidFill>
                <a:srgbClr val="FF0000"/>
              </a:solidFill>
              <a:latin typeface="Bahnschrif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40000" lnSpcReduction="20000"/>
          </a:bodyPr>
          <a:lstStyle/>
          <a:p>
            <a:r>
              <a:rPr lang="ru-RU" sz="4500" i="1" dirty="0">
                <a:solidFill>
                  <a:srgbClr val="002060"/>
                </a:solidFill>
                <a:latin typeface="Bahnschrift" pitchFamily="34" charset="0"/>
              </a:rPr>
              <a:t>31. С внутренней стороны клещей и ручных ножниц должен устанавливаться упор, предотвращающий сдавливание пальцев рук.</a:t>
            </a:r>
          </a:p>
          <a:p>
            <a:r>
              <a:rPr lang="ru-RU" sz="4500" i="1" dirty="0">
                <a:solidFill>
                  <a:srgbClr val="002060"/>
                </a:solidFill>
                <a:latin typeface="Bahnschrift" pitchFamily="34" charset="0"/>
              </a:rPr>
              <a:t>32. Перед работой с ручными рычажными ножницами они должны надежно закрепляться на специальных стойках, верстаках, столах.</a:t>
            </a:r>
          </a:p>
          <a:p>
            <a:r>
              <a:rPr lang="ru-RU" sz="4500" i="1" dirty="0">
                <a:solidFill>
                  <a:srgbClr val="002060"/>
                </a:solidFill>
                <a:latin typeface="Bahnschrift" pitchFamily="34" charset="0"/>
              </a:rPr>
              <a:t>Запрещается:</a:t>
            </a:r>
          </a:p>
          <a:p>
            <a:r>
              <a:rPr lang="ru-RU" sz="4500" i="1" dirty="0">
                <a:solidFill>
                  <a:srgbClr val="002060"/>
                </a:solidFill>
                <a:latin typeface="Bahnschrift" pitchFamily="34" charset="0"/>
              </a:rPr>
              <a:t>1) применение вспомогательных рычагов для удлинения ручек рычажных ножниц;</a:t>
            </a:r>
          </a:p>
          <a:p>
            <a:r>
              <a:rPr lang="ru-RU" sz="4500" i="1" dirty="0">
                <a:solidFill>
                  <a:srgbClr val="002060"/>
                </a:solidFill>
                <a:latin typeface="Bahnschrift" pitchFamily="34" charset="0"/>
              </a:rPr>
              <a:t>2) эксплуатация рычажных ножниц при наличии дефектов в любой части ножей, а также при затупленных и неплотно соприкасающихся режущих кромках ножей.</a:t>
            </a:r>
          </a:p>
          <a:p>
            <a:r>
              <a:rPr lang="ru-RU" sz="4500" i="1" dirty="0">
                <a:solidFill>
                  <a:srgbClr val="002060"/>
                </a:solidFill>
                <a:latin typeface="Bahnschrift" pitchFamily="34" charset="0"/>
              </a:rPr>
              <a:t>33. Работать с ручным инструментом и приспособлениями ударного действия необходимо в средствах индивидуальной защиты глаз (очков защитных) и средствах индивидуальной защиты рук работающего от механических воздействий. Необходимость использования при работе с ручным инструментом и приспособлениями ударного действия средств индивидуальной защиты лица (щитки защитные лицевые) устанавливается работодателем в рамках проведенных процедур СУОТ.</a:t>
            </a:r>
          </a:p>
          <a:p>
            <a:endParaRPr lang="ru-RU" dirty="0"/>
          </a:p>
        </p:txBody>
      </p:sp>
      <p:pic>
        <p:nvPicPr>
          <p:cNvPr id="4" name="Рисунок 3" descr="333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683568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s://im0-tub-ru.yandex.net/i?id=c77b1aaa866bd2da938131e47970511d-l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7348" y="1"/>
            <a:ext cx="1056651" cy="908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solidFill>
                  <a:srgbClr val="C00000"/>
                </a:solidFill>
                <a:latin typeface="Bahnschrift" pitchFamily="34" charset="0"/>
              </a:rPr>
              <a:t>и</a:t>
            </a:r>
            <a:r>
              <a:rPr lang="ru-RU" i="1" dirty="0" smtClean="0">
                <a:solidFill>
                  <a:srgbClr val="C00000"/>
                </a:solidFill>
                <a:latin typeface="Bahnschrift" pitchFamily="34" charset="0"/>
              </a:rPr>
              <a:t>нструкции по охране  труда</a:t>
            </a:r>
            <a:endParaRPr lang="ru-RU" i="1" dirty="0">
              <a:solidFill>
                <a:srgbClr val="C00000"/>
              </a:solidFill>
              <a:latin typeface="Bahnschrift" pitchFamily="34" charset="0"/>
            </a:endParaRPr>
          </a:p>
        </p:txBody>
      </p:sp>
      <p:pic>
        <p:nvPicPr>
          <p:cNvPr id="3" name="Picture 2" descr="https://im0-tub-ru.yandex.net/i?id=c77b1aaa866bd2da938131e47970511d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1079" y="1"/>
            <a:ext cx="972920" cy="836711"/>
          </a:xfrm>
          <a:prstGeom prst="rect">
            <a:avLst/>
          </a:prstGeom>
          <a:noFill/>
        </p:spPr>
      </p:pic>
      <p:pic>
        <p:nvPicPr>
          <p:cNvPr id="4" name="Рисунок 3" descr="333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755575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503533"/>
            <a:ext cx="914400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VI. Требования охраны труда при работе с электрифицированным</a:t>
            </a:r>
            <a:endParaRPr kumimoji="0" lang="ru-RU" sz="11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ahnschrift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инструментом и приспособлениями</a:t>
            </a:r>
            <a:endParaRPr kumimoji="0" lang="ru-RU" sz="11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ahnschrift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36. При работе с переносными ручными электрическими светильниками должны соблюдаться следующие требования:</a:t>
            </a:r>
            <a:endParaRPr kumimoji="0" lang="ru-RU" sz="105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1) когда опасность поражения электрическим током усугубляется теснотой, неудобным положением работника, соприкосновением с большими металлическими заземленными поверхностями , для питания переносных светильников должно применяться напряжение не выше 12 В;</a:t>
            </a:r>
            <a:endParaRPr kumimoji="0" lang="ru-RU" sz="105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2) при выдаче переносных светильников работники, выдающие и принимающие их, должны удостовериться в исправности ламп, патронов, штепсельных вилок, проводов;</a:t>
            </a:r>
            <a:endParaRPr kumimoji="0" lang="ru-RU" sz="105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3) ремонт неисправных переносных светильников должен выполняться работниками, имеющими соответствующую квалификацию.</a:t>
            </a:r>
            <a:endParaRPr kumimoji="0" lang="ru-RU" sz="105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Ремонт переносных светильников без отключения от электрической сети запрещается.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i="1" dirty="0">
                <a:solidFill>
                  <a:srgbClr val="002060"/>
                </a:solidFill>
                <a:latin typeface="Bahnschrift" pitchFamily="34" charset="0"/>
              </a:rPr>
              <a:t>38. Перед выдачей работнику </a:t>
            </a:r>
            <a:r>
              <a:rPr lang="ru-RU" sz="2700" i="1" dirty="0" smtClean="0">
                <a:solidFill>
                  <a:srgbClr val="002060"/>
                </a:solidFill>
                <a:latin typeface="Bahnschrift" pitchFamily="34" charset="0"/>
              </a:rPr>
              <a:t> </a:t>
            </a:r>
            <a:r>
              <a:rPr lang="ru-RU" sz="2700" i="1" dirty="0">
                <a:solidFill>
                  <a:srgbClr val="002060"/>
                </a:solidFill>
                <a:latin typeface="Bahnschrift" pitchFamily="34" charset="0"/>
              </a:rPr>
              <a:t>электроинструмент) работник, назначенный работодателем ответственным за содержание электроинструмента в исправном состоянии, должен проверять:</a:t>
            </a:r>
            <a:br>
              <a:rPr lang="ru-RU" sz="2700" i="1" dirty="0">
                <a:solidFill>
                  <a:srgbClr val="002060"/>
                </a:solidFill>
                <a:latin typeface="Bahnschrift" pitchFamily="34" charset="0"/>
              </a:rPr>
            </a:br>
            <a:r>
              <a:rPr lang="ru-RU" sz="2700" i="1" dirty="0">
                <a:solidFill>
                  <a:srgbClr val="002060"/>
                </a:solidFill>
                <a:latin typeface="Bahnschrift" pitchFamily="34" charset="0"/>
              </a:rPr>
              <a:t>1) комплектность, исправность, в том числе кабеля, защитных кожухов (при наличии) штепсельной вилки и выключателя, надежность крепления деталей электроинструмента;</a:t>
            </a:r>
            <a:br>
              <a:rPr lang="ru-RU" sz="2700" i="1" dirty="0">
                <a:solidFill>
                  <a:srgbClr val="002060"/>
                </a:solidFill>
                <a:latin typeface="Bahnschrift" pitchFamily="34" charset="0"/>
              </a:rPr>
            </a:br>
            <a:r>
              <a:rPr lang="ru-RU" sz="2700" i="1" dirty="0">
                <a:solidFill>
                  <a:srgbClr val="002060"/>
                </a:solidFill>
                <a:latin typeface="Bahnschrift" pitchFamily="34" charset="0"/>
              </a:rPr>
              <a:t>2) исправность цепи заземления электроинструмента и отсутствие замыкания обмоток на корпус;</a:t>
            </a:r>
            <a:br>
              <a:rPr lang="ru-RU" sz="2700" i="1" dirty="0">
                <a:solidFill>
                  <a:srgbClr val="002060"/>
                </a:solidFill>
                <a:latin typeface="Bahnschrift" pitchFamily="34" charset="0"/>
              </a:rPr>
            </a:br>
            <a:r>
              <a:rPr lang="ru-RU" sz="2700" i="1" dirty="0">
                <a:solidFill>
                  <a:srgbClr val="002060"/>
                </a:solidFill>
                <a:latin typeface="Bahnschrift" pitchFamily="34" charset="0"/>
              </a:rPr>
              <a:t>3) работу электроинструмента на холостом ходу.</a:t>
            </a:r>
            <a:br>
              <a:rPr lang="ru-RU" sz="2700" i="1" dirty="0">
                <a:solidFill>
                  <a:srgbClr val="002060"/>
                </a:solidFill>
                <a:latin typeface="Bahnschrift" pitchFamily="34" charset="0"/>
              </a:rPr>
            </a:br>
            <a:r>
              <a:rPr lang="ru-RU" sz="2700" i="1" dirty="0">
                <a:solidFill>
                  <a:srgbClr val="002060"/>
                </a:solidFill>
                <a:latin typeface="Bahnschrift" pitchFamily="34" charset="0"/>
              </a:rPr>
              <a:t>Неисправный или с просроченной датой периодической проверки электроинструмент выдавать для работы запрещается</a:t>
            </a:r>
            <a:r>
              <a:rPr lang="ru-RU" i="1" dirty="0">
                <a:solidFill>
                  <a:srgbClr val="002060"/>
                </a:solidFill>
                <a:latin typeface="Bahnschrift" pitchFamily="34" charset="0"/>
              </a:rPr>
              <a:t>.</a:t>
            </a:r>
          </a:p>
        </p:txBody>
      </p:sp>
      <p:pic>
        <p:nvPicPr>
          <p:cNvPr id="3" name="Picture 2" descr="https://im0-tub-ru.yandex.net/i?id=c77b1aaa866bd2da938131e47970511d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1079" y="1"/>
            <a:ext cx="972920" cy="836711"/>
          </a:xfrm>
          <a:prstGeom prst="rect">
            <a:avLst/>
          </a:prstGeom>
          <a:noFill/>
        </p:spPr>
      </p:pic>
      <p:pic>
        <p:nvPicPr>
          <p:cNvPr id="4" name="Рисунок 3" descr="333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1559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im0-tub-ru.yandex.net/i?id=c77b1aaa866bd2da938131e47970511d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7348" y="1"/>
            <a:ext cx="1056651" cy="908720"/>
          </a:xfrm>
          <a:prstGeom prst="rect">
            <a:avLst/>
          </a:prstGeom>
          <a:noFill/>
        </p:spPr>
      </p:pic>
      <p:pic>
        <p:nvPicPr>
          <p:cNvPr id="4" name="Рисунок 3" descr="333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27584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6472"/>
            <a:ext cx="822960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VI. Требования охраны труда при работе с электрифицированным</a:t>
            </a:r>
            <a:endParaRPr kumimoji="0" lang="ru-RU" sz="11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инструментом и приспособлениями</a:t>
            </a:r>
            <a:endParaRPr kumimoji="0" lang="ru-RU" sz="11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36. При работе с переносными ручными электрическими светильниками должны соблюдаться следующие требования:</a:t>
            </a:r>
            <a:endParaRPr kumimoji="0" lang="ru-RU" sz="105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когда опасность поражения электрическим током усугубляется теснотой, неудобным положением работника, соприкосновением с большими металлическими заземленными поверхностями (например, работа в барабанах, металлических емкостях, газоходах и топках котлов или в туннелях), для питания переносных светильников должно применяться напряжение не выше 12 В;</a:t>
            </a:r>
            <a:endParaRPr kumimoji="0" lang="ru-RU" sz="105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при выдаче переносных светильников работники, выдающие и принимающие их, должны удостовериться в исправности ламп, патронов, штепсельных вилок, проводов;</a:t>
            </a:r>
            <a:endParaRPr kumimoji="0" lang="ru-RU" sz="105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ремонт неисправных переносных светильников должен выполняться работниками, имеющими соответствующую квалификацию.</a:t>
            </a:r>
            <a:endParaRPr kumimoji="0" lang="ru-RU" sz="105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Ремонт переносных светильников без отключения от электрической сети запрещается.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solidFill>
                  <a:srgbClr val="FF0000"/>
                </a:solidFill>
                <a:latin typeface="Bahnschrift" pitchFamily="34" charset="0"/>
              </a:rPr>
              <a:t>и</a:t>
            </a:r>
            <a:r>
              <a:rPr lang="ru-RU" i="1" dirty="0" smtClean="0">
                <a:solidFill>
                  <a:srgbClr val="FF0000"/>
                </a:solidFill>
                <a:latin typeface="Bahnschrift" pitchFamily="34" charset="0"/>
              </a:rPr>
              <a:t>нструкции по охране труда</a:t>
            </a:r>
            <a:endParaRPr lang="ru-RU" i="1" dirty="0">
              <a:solidFill>
                <a:srgbClr val="FF0000"/>
              </a:solidFill>
              <a:latin typeface="Bahnschrift" pitchFamily="34" charset="0"/>
            </a:endParaRPr>
          </a:p>
        </p:txBody>
      </p:sp>
      <p:pic>
        <p:nvPicPr>
          <p:cNvPr id="3" name="Picture 2" descr="https://im0-tub-ru.yandex.net/i?id=c77b1aaa866bd2da938131e47970511d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7348" y="1"/>
            <a:ext cx="1056651" cy="908720"/>
          </a:xfrm>
          <a:prstGeom prst="rect">
            <a:avLst/>
          </a:prstGeom>
          <a:noFill/>
        </p:spPr>
      </p:pic>
      <p:pic>
        <p:nvPicPr>
          <p:cNvPr id="4" name="Рисунок 3" descr="333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27584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247730"/>
            <a:ext cx="9144000" cy="4962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44. При работе с электроинструментом запрещается:</a:t>
            </a:r>
            <a:endParaRPr kumimoji="0" lang="ru-RU" sz="105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1) подключать электроинструмент напряжением до 50 В к электрической сети общего пользования через автотрансформатор, резистор или потенциометр;</a:t>
            </a:r>
            <a:endParaRPr kumimoji="0" lang="ru-RU" sz="105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2)При работах в подземных сооружениях, а также при земляных работах трансформатор должен находиться вне этих сооружений;</a:t>
            </a:r>
            <a:endParaRPr kumimoji="0" lang="ru-RU" sz="105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3) натягивать кабель электроинструмента, ставить на него груз, допускать пересечение его с тросами, кабелями электросварки и рукавами газосварки;</a:t>
            </a:r>
            <a:endParaRPr kumimoji="0" lang="ru-RU" sz="105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4) работать с электроинструментом со случайных подставок (подоконники, ящики, стулья), на приставных лестницах;</a:t>
            </a:r>
            <a:endParaRPr kumimoji="0" lang="ru-RU" sz="105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5) удалять стружку или опилки руками (стружку или опилки следует удалять после полной остановки электроинструмента специальными крючками или щетками);</a:t>
            </a:r>
            <a:endParaRPr kumimoji="0" lang="ru-RU" sz="105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6) обрабатывать электроинструментом обледеневшие и мокрые детали;</a:t>
            </a:r>
            <a:endParaRPr kumimoji="0" lang="ru-RU" sz="105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7) оставлять без надзора электроинструмент, присоединенный к сети, а также передавать его лицам, не имеющим права с ним работать;</a:t>
            </a:r>
            <a:endParaRPr kumimoji="0" lang="ru-RU" sz="105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" pitchFamily="34" charset="0"/>
                <a:ea typeface="Times New Roman" pitchFamily="18" charset="0"/>
                <a:cs typeface="Arial" pitchFamily="34" charset="0"/>
              </a:rPr>
              <a:t>8) самостоятельно разбирать и ремонтировать (устранять неисправности) электроинструмент, кабель и штепсельные соединения работникам, не имеющим соответствующей квалификации.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1054</Words>
  <Application>Microsoft Office PowerPoint</Application>
  <PresentationFormat>Экран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СЕМИНАР УПОЛНОМОЧЕННЫХ ПО ОХРАНЕ ТРУДА</vt:lpstr>
      <vt:lpstr>Охрана труда</vt:lpstr>
      <vt:lpstr>    IV. Требования охраны труда при осуществлении производственных процессов и эксплуатации  инструмента и приспособлений  </vt:lpstr>
      <vt:lpstr>работник должен следить за  отсутствием :</vt:lpstr>
      <vt:lpstr>инструкции по охране труда</vt:lpstr>
      <vt:lpstr>инструкции по охране  труда</vt:lpstr>
      <vt:lpstr>38. Перед выдачей работнику  электроинструмент) работник, назначенный работодателем ответственным за содержание электроинструмента в исправном состоянии, должен проверять: 1) комплектность, исправность, в том числе кабеля, защитных кожухов (при наличии) штепсельной вилки и выключателя, надежность крепления деталей электроинструмента; 2) исправность цепи заземления электроинструмента и отсутствие замыкания обмоток на корпус; 3) работу электроинструмента на холостом ходу. Неисправный или с просроченной датой периодической проверки электроинструмент выдавать для работы запрещается.</vt:lpstr>
      <vt:lpstr>VI. Требования охраны труда при работе с электрифицированным инструментом и приспособлениями 36. При работе с переносными ручными электрическими светильниками должны соблюдаться следующие требования: 1) когда опасность поражения электрическим током усугубляется теснотой, неудобным положением работника, соприкосновением с большими металлическими заземленными поверхностями (например, работа в барабанах, металлических емкостях, газоходах и топках котлов или в туннелях), для питания переносных светильников должно применяться напряжение не выше 12 В; 2) при выдаче переносных светильников работники, выдающие и принимающие их, должны удостовериться в исправности ламп, патронов, штепсельных вилок, проводов; 3) ремонт неисправных переносных светильников должен выполняться работниками, имеющими соответствующую квалификацию. Ремонт переносных светильников без отключения от электрической сети запрещается.</vt:lpstr>
      <vt:lpstr>инструкции по охране труда</vt:lpstr>
      <vt:lpstr>инструкции по охране труда</vt:lpstr>
      <vt:lpstr>инструкции по охране труда</vt:lpstr>
      <vt:lpstr>инструкции по охране труда 54. Запрещается работать с электроинструментом, у которого истек срок очередного испытания, технического обслуживания или при возникновении хотя бы одной из следующих неисправностей: 1) повреждение штепсельного соединения, кабеля или его защитной трубки; 5) появление дыма или запаха, характерного для горящей изоляции; 6) появление повышенного шума, стука, вибрации; 7) поломка или появление трещин в корпусной детали, рукоятке, защитном ограждении; 8) повреждение рабочей части электроинструмента; 9) исчезновение электрической связи между металлическим частями корпуса и нулевым зажимным штырем питательной вилки; 10) неисправность пускового устройства</vt:lpstr>
      <vt:lpstr>инструкции по охране труда 55. Хранить электроинструмент следует в сухом помещении, оборудованном специальными стеллажами, полками и ящиками, обеспечивающими сохранность электроинструмента с учетом требований к условиям хранения электроинструмента, указанным в технической документации организации-изготовителя. Запрещается складировать электроинструмент без упаковки в два ряда и более.  56. При транспортировании электроинструмента должны приниматься меры предосторожности, исключающие его повреждение. При этом необходимо руководствоваться требованиями технической документации организации-изготовителя.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УПОЛНОМОЧЕННЫХ ПО ОХРАНЕ ТРУДА</dc:title>
  <dc:creator>Админ</dc:creator>
  <cp:lastModifiedBy>Админ</cp:lastModifiedBy>
  <cp:revision>1</cp:revision>
  <dcterms:created xsi:type="dcterms:W3CDTF">2021-02-18T05:09:03Z</dcterms:created>
  <dcterms:modified xsi:type="dcterms:W3CDTF">2021-02-18T06:26:18Z</dcterms:modified>
</cp:coreProperties>
</file>