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1" r:id="rId3"/>
    <p:sldId id="280" r:id="rId4"/>
    <p:sldId id="276" r:id="rId5"/>
    <p:sldId id="277" r:id="rId6"/>
    <p:sldId id="282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303" r:id="rId15"/>
    <p:sldId id="304" r:id="rId16"/>
    <p:sldId id="279" r:id="rId17"/>
    <p:sldId id="283" r:id="rId18"/>
    <p:sldId id="288" r:id="rId19"/>
    <p:sldId id="298" r:id="rId20"/>
    <p:sldId id="287" r:id="rId21"/>
    <p:sldId id="285" r:id="rId22"/>
    <p:sldId id="265" r:id="rId23"/>
    <p:sldId id="299" r:id="rId24"/>
    <p:sldId id="266" r:id="rId25"/>
    <p:sldId id="267" r:id="rId26"/>
    <p:sldId id="300" r:id="rId27"/>
    <p:sldId id="301" r:id="rId28"/>
    <p:sldId id="302" r:id="rId29"/>
    <p:sldId id="268" r:id="rId30"/>
    <p:sldId id="286" r:id="rId31"/>
    <p:sldId id="27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DD7AA-9D0B-405F-86C8-5429CE236FF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6049-9457-44DE-B4C7-7F3675805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76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6049-9457-44DE-B4C7-7F36758056E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0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6049-9457-44DE-B4C7-7F36758056E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5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DDD6F-DCDC-406B-8DB2-A64F9854007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649E-1EA3-4742-9E79-C6C200D3B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61456"/>
            <a:ext cx="8229600" cy="440588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2060"/>
                </a:solidFill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>
                <a:solidFill>
                  <a:srgbClr val="002060"/>
                </a:solidFill>
              </a:rPr>
              <a:t/>
            </a:r>
            <a:br>
              <a:rPr lang="ru-RU" sz="3100" b="1" i="1" dirty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ИТОГИ  ИСПОЛНЕНИЯ ГОРОДСКОГО СОГЛАШЕНИЯ МЕЖДУ ОМС УПРАВЛЕНИЕ ОБРАЗОВАНИЕМ ПОЛЕВСКОГО ГОРОДСКОГО ОКРУГА  И  ПОЛЕВСКОЙ ГОРОДСКОЙ ОРГАНИЗАЦИЕЙ ПРОФЕССИОНАЛЬНОГО СОЮЗА РАБОТНИКОВ ОБРАЗОВАНИЯ И НАУКИ РФ ЗА  2021 ГОДА </a:t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Полевской</a:t>
            </a:r>
            <a:b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ноябрь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Админ\Desktop\символика\профсою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2960"/>
            <a:ext cx="936104" cy="1069833"/>
          </a:xfrm>
          <a:prstGeom prst="rect">
            <a:avLst/>
          </a:prstGeom>
          <a:noFill/>
        </p:spPr>
      </p:pic>
      <p:pic>
        <p:nvPicPr>
          <p:cNvPr id="6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6632"/>
            <a:ext cx="1656184" cy="1252439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991" y="188640"/>
            <a:ext cx="2632895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социально – трудовых и социально экономических  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Пункт 2.4.4.  Вносить предложения по совершенствованию законодательства о труде и социальных гарантиях работников.</a:t>
            </a:r>
            <a:endParaRPr lang="ru-RU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Внесено предложение  при формировании  бюджета МО на 2022-2023 года предусмотреть увеличение стипендий для  студентов «</a:t>
            </a:r>
            <a:r>
              <a:rPr lang="ru-RU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целевиков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» (160000 рублей)  в  Подпрограмму  «Педагогические кадры» - согласовано.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Внесено предложение об издании муниципального нормативного акта по индексации заработной платы работников муниципальных ОУ с 1 октября 2021 на 3.7% (постановление Главы от 21.10.21 № 1010)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Внесено предложение ОМС УО ПГО  об издании НПА по индексации заработной платы руководителей ОУ на 3.7% с 1.10.21 г. ( на рассмотрении).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Направлены запросы  и получены ответы по вопросу введения НСОТ педагогических работников:</a:t>
            </a:r>
            <a:endParaRPr lang="ru-RU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9688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социально – трудовых и социально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экономических  </a:t>
            </a:r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Председателю Российского профессионального союза работников образования –Меркуловой Г.И. (12.03.21 № 53),Якушеву В.В. (представителю Президента РФ в УФО) 14.04.21,Президенту РФ –Путину В.В., повторно Меркуловой Г.И.,</a:t>
            </a:r>
            <a:r>
              <a:rPr lang="ru-RU" sz="20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Биктуганову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Ю.И.- 14.04.21 г.-НСОТ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Погудину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В.В. ( 29.04.21г.) – доп. гарантии молодым педагогам (</a:t>
            </a:r>
            <a:r>
              <a:rPr lang="ru-RU" sz="20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Намятов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С.Ю.).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Ветлужских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А.Л.- 5.05.21 ( ПШ),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Поспелову К.С. 22.06.21, Кочеву И.Б. -22.06.21 –</a:t>
            </a:r>
            <a:r>
              <a:rPr lang="ru-RU" sz="20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пед.кадры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27.10.21 – Поспелову К.С.- об издании НПА по привлечению работников ДОУ к работе в нерабочие дни.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Куйвашеву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В.В. – о правомочности пункт 9.2. в Постановлении Главного санитарного врача Свердловской области от 01.10.21 № 05-24</a:t>
            </a:r>
            <a:r>
              <a:rPr lang="en-US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/1( 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издано постановление от 14.10.21 № 05-24</a:t>
            </a:r>
            <a:r>
              <a:rPr lang="en-US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2 с изменениями в пункте 9.2).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Роспотребназор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Свердловской области-о дискриминации работников  при  посещении органов государственной и  муниципальной власти согласно Постановлении </a:t>
            </a:r>
            <a:r>
              <a:rPr lang="ru-RU" sz="20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Главного санитарного врача Свердловской области от 01.10.21 № 05-24</a:t>
            </a:r>
            <a:r>
              <a:rPr lang="en-US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/1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( получен ответ  2.11.21 № 08</a:t>
            </a:r>
            <a:r>
              <a:rPr lang="en-US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0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50 министерство общественной безопасности Свердловской области)</a:t>
            </a:r>
            <a:endParaRPr lang="ru-RU" sz="20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1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социально – трудовых и социально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экономических  </a:t>
            </a:r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400" i="1" dirty="0" smtClean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Обращение к специалистам  Министерства образования и молодежной политики Свердловской  области по вопросам : 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рочности и сопровождения  проведения мониторинга функциональной грамотности учащихся ;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Выделения финансирования для проведения экспертизы здания ГБУ СО «</a:t>
            </a:r>
            <a:r>
              <a:rPr lang="ru-RU" sz="16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Полевская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школа»;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Правовые консультации по оформлению досрочной пенсии по старости </a:t>
            </a:r>
          </a:p>
          <a:p>
            <a:pPr marL="0" indent="0">
              <a:buNone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( Пьянкова Ж.А., дистанционная работа – порядок оформление и правовые основания, СУОТ, введение новых правил по охране труда, обучение работников по новым Правилам, изменения в работе педагогических работников ДОУ, имеющих воспитанников с особенностями развития, оплата больничного листа при переводе работника другую организацию, процедура заключения КД , дополнительные соглашения к ТД и </a:t>
            </a:r>
            <a:r>
              <a:rPr lang="ru-RU" sz="16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др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- всего более – 180 консультаций.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Проведен  мониторинг соблюдения профилактических мер при введении ограничительных мер </a:t>
            </a:r>
            <a:r>
              <a:rPr lang="en-US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  ОУ при  </a:t>
            </a:r>
            <a:r>
              <a:rPr lang="en-US" sz="16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covid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19-  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март;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вгуст – мониторинг  документации по готовности ОУ к новому учебному году, делопроизводство в ППО (31-ОУ и ППО).</a:t>
            </a:r>
            <a:endParaRPr lang="ru-RU" sz="16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229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социально </a:t>
            </a:r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трудовых и социально экономических  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.п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2.4.5- </a:t>
            </a:r>
            <a:r>
              <a:rPr lang="ru-RU" sz="1800" dirty="0" smtClean="0"/>
              <a:t> </a:t>
            </a:r>
            <a:r>
              <a:rPr lang="ru-RU" sz="18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При проведении аттестации работников на соответствие занимаемой должности или квалификационную категорию представлять их </a:t>
            </a: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интересы - выполняется.</a:t>
            </a:r>
          </a:p>
          <a:p>
            <a:pPr marL="0" indent="0" algn="just">
              <a:buNone/>
            </a:pP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2.4.6.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выполняются по мере поступления просьб от членов Профсоюза </a:t>
            </a:r>
          </a:p>
          <a:p>
            <a:pPr marL="0" indent="0" algn="just">
              <a:buNone/>
            </a:pP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( направление ходатайств совместно с работодателями); </a:t>
            </a:r>
          </a:p>
          <a:p>
            <a:pPr marL="0" indent="0" algn="just">
              <a:buNone/>
            </a:pP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.п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2.4.7. </a:t>
            </a: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– вопросы по обеспечению жильем педагогов  ОУ ПГО неоднократно озвучивалась на встречах с Главой ПГО, направлялись обращения в администрацию города  с предложениями выхода на социальных партнеров </a:t>
            </a:r>
          </a:p>
          <a:p>
            <a:pPr marL="0" indent="0" algn="just">
              <a:buNone/>
            </a:pP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( ОАО «СТЗ») о предоставлении жилья в новых строящихся домах, договоренности муниципалитета о специальной ипотеке ( оплата первого взноса из средств МО), оплата частичной стоимости найма жилья. Не удалось- отсутствие бюджетных денег для  введения этих льгот.</a:t>
            </a:r>
          </a:p>
          <a:p>
            <a:pPr marL="0" indent="0" algn="just">
              <a:buNone/>
            </a:pP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.п.2.4.8.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Оказывать работодателям необходимую консультационную, методическую, информационную помощь в целях профилактики нарушений трудового </a:t>
            </a: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законодательства  -выполняется  </a:t>
            </a:r>
          </a:p>
          <a:p>
            <a:pPr marL="0" indent="0" algn="just">
              <a:buNone/>
            </a:pPr>
            <a:r>
              <a:rPr lang="ru-RU" sz="1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.п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2.4.9</a:t>
            </a: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.  по мере обращений  (содействие </a:t>
            </a:r>
            <a:r>
              <a:rPr lang="ru-RU" sz="18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работодателям по вопросам обжалования действий надзорных органов, </a:t>
            </a: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влекущие нарушение прав.)</a:t>
            </a:r>
          </a:p>
          <a:p>
            <a:pPr marL="0" indent="0" algn="just">
              <a:buNone/>
            </a:pPr>
            <a:r>
              <a:rPr lang="ru-RU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.п.2.4.10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выполняется – оказана материальная помощь за 9 месяцев на сумму- 67000 рублей; выделено заемных средств – 685 000 рублей.</a:t>
            </a:r>
          </a:p>
          <a:p>
            <a:pPr marL="0" indent="0" algn="just">
              <a:buNone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73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социально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трудовых и социально экономических  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п.п.2.4.12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Горкомом профсоюза подготовлено  более 20  пособий по предотвращению нарушений трудового законодательства.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Выпущено более 40 правовых и информационных бюллетеней по текущим  изменениям трудового законодательства и законодательства по охране труда.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Совместные семинары профсоюза и работодателей  не проведено ( по плану 1 раз в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год).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п.п.2.4.13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  обращении членов Профсоюза – в профком ОУ –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уточняется ( рабочий стаж – досрочная по старости пенсия).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п.п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2.4.14-  профсоюзный актив по итогам  проведения плановых мероприятий ГК Профсоюза  награждается согласно утвержденных Положений ( «Лучший председатель –ППО-20», «Лучший уполномоченный по охране труда», победители и призеры городских конкурсов и акций – «Лучший агитационный плакат « Ты нужен Профсоюзу-Профсоюз нужен тебе», «Сказка про охрану труда», «Первомай в моем сердце», «</a:t>
            </a:r>
            <a:r>
              <a:rPr lang="ru-RU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Энштейн-пати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»- СМП, «Человек идущий», «Чтобы вирус не прошел»</a:t>
            </a:r>
          </a:p>
          <a:p>
            <a:endParaRPr lang="ru-RU" dirty="0"/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0280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социально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трудовых и социально экономических  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896544"/>
          </a:xfrm>
        </p:spPr>
        <p:txBody>
          <a:bodyPr>
            <a:noAutofit/>
          </a:bodyPr>
          <a:lstStyle/>
          <a:p>
            <a:r>
              <a:rPr lang="ru-RU" sz="1600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2.4.2 Награждать работников - членов Профсоюза премиями и ценными подарками по итогам работы в порядке, установленном выборными профсоюзными органами.</a:t>
            </a:r>
            <a: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Согласно действующим Положениям о городской спартакиаде работников ОО ПГО, Положению об 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областном Конкурсе «Молодой педагог-2020» </a:t>
            </a: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Положениям о городских конкурсах 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6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«Лучший профсоюзный информационный уголок»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«Лучший информационный уголок по охране труда»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«Лучший профсоюзный агитационный плакат»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«Человек идущий -2021»</a:t>
            </a:r>
            <a:endParaRPr lang="ru-RU" sz="16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«Профсоюзный плакат в </a:t>
            </a:r>
            <a:r>
              <a:rPr lang="ru-RU" sz="1600" i="1" dirty="0" err="1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соцсетях</a:t>
            </a: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 к 1 мая- «Первомай в моем 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сердце»</a:t>
            </a:r>
            <a:endParaRPr lang="ru-RU" sz="16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Энштейн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pahti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«Молодой педагог </a:t>
            </a: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2021»</a:t>
            </a:r>
            <a:endParaRPr lang="ru-RU" sz="16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«Профсоюзная лотерея»</a:t>
            </a:r>
            <a:endParaRPr lang="ru-RU" sz="1600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««Лучший  председатель ППО»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Выделено  финансирование на общую </a:t>
            </a:r>
            <a:r>
              <a:rPr lang="ru-RU" sz="1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сумму-220,5 тыс. рублей из бюджета  городской организации Профсоюза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Получена Грамота Законодательного собрания Свердловской области –Гребнева А.А., Грамота Главы ПГО- Антонова М.Ю.</a:t>
            </a:r>
            <a:endParaRPr lang="ru-RU" sz="1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4962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521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Раздел 3 .Оплата труда. Выплата компенсаций.</a:t>
            </a:r>
            <a:b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Пункт </a:t>
            </a:r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Управление  образованием </a:t>
            </a:r>
            <a:b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Профсоюз договорились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П.3.2.2  При увеличении размеров субвенций  в первую очередь подлежат индексации размеры должностных окладов (ставок заработной платы) работников.</a:t>
            </a:r>
          </a:p>
          <a:p>
            <a:pPr algn="just"/>
            <a:r>
              <a:rPr lang="ru-RU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П. 3.2.3  При увеличении размеров субвенций работодатель принимает решение о распределении средств фонда и о повышении заработной платы  по согласованию с профсоюзным комитетом.</a:t>
            </a:r>
          </a:p>
          <a:p>
            <a:pPr algn="just"/>
            <a:r>
              <a:rPr lang="ru-RU" i="1" dirty="0" smtClean="0">
                <a:solidFill>
                  <a:srgbClr val="20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П.3.2.6 При совмещении должностей заработная плата работнику за выполнение одной нормы труда выплачивается не ниже  МРОТ, установленной в Свердловской области.</a:t>
            </a:r>
          </a:p>
          <a:p>
            <a:pPr algn="just"/>
            <a:r>
              <a:rPr lang="ru-RU" i="1" dirty="0" smtClean="0">
                <a:solidFill>
                  <a:srgbClr val="20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П. 3.2.4 При осуществлении образовательной организацией приносящей доход деятельности, Положение о распределении дохода принимается руководителем организации по согласованию с  профсоюзным  комитетом. </a:t>
            </a: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1464" y="-18294"/>
            <a:ext cx="1152128" cy="871262"/>
          </a:xfrm>
          <a:prstGeom prst="rect">
            <a:avLst/>
          </a:prstGeom>
          <a:noFill/>
        </p:spPr>
      </p:pic>
      <p:pic>
        <p:nvPicPr>
          <p:cNvPr id="6" name="Picture 2" descr="https://sama-zhizn.ru/wp-content/uploads/den-prava-na-istin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5768" y="5281946"/>
            <a:ext cx="2088232" cy="1569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3.2. Стороны исходят из того, </a:t>
            </a:r>
            <a:b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работодатели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440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3.2.9.</a:t>
            </a:r>
            <a:r>
              <a:rPr lang="ru-RU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Освобождают педагогических работников организаций, участвующих по решению уполномоченных органов исполнительной власти в проведении единого государственного экзамена (далее – ЕГЭ) в рабочее время, от основной работы на период проведения ЕГЭ с сохранением за ними места работы (должности), средней заработной платы на время исполнения ими указанных обязанностей. 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Педагогическим работникам, участвующим в проведении ЕГЭ, выплачивается компенсация за работу по подготовке и проведению ЕГЭ, размер и порядок выплаты которой регулируется правовыми актами Свердловской области.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3.2.12.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За выполнение функций классного руководителя педагогическому работнику устанавливается доплата в размере не менее 100 рублей в расчете на одного обучающегося.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Конкретные размеры доплат педагогическим работникам за выполнение функций классного руководителя устанавливаются коллективными договорами и (или) локальными нормативными актами организаций.</a:t>
            </a:r>
          </a:p>
          <a:p>
            <a:pPr algn="just"/>
            <a:endParaRPr lang="ru-RU" dirty="0"/>
          </a:p>
        </p:txBody>
      </p:sp>
      <p:pic>
        <p:nvPicPr>
          <p:cNvPr id="4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  <p:pic>
        <p:nvPicPr>
          <p:cNvPr id="5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Раздел 3 .Оплата труда. Выплата компенсаций.</a:t>
            </a:r>
            <a:b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Пункт </a:t>
            </a:r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Управление  образованием </a:t>
            </a:r>
            <a:r>
              <a:rPr lang="x-none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 Профсоюз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осуществляют контроль  за: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П.3.3.1. Установлением окладов, ставок заработной платы работникам образовательных организаций в соответствии  с установленными у них системами оплаты труда.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П.3.3.5. Своевременностью выплаты заработной платы, отпускных, реализацией гарантий и компенсаций работникам ОУ.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Пункт 3.4. Стороны согласились, что ОО разрабатывают и принимают по согласованию с профсоюзом  :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3.4.1.Положение об оплате труда, включающее следующие разделы :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Раздел о выплатах компенсационного характера;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Раздел о выплатах стимулирующего характера.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3.4.2.Положение об оказании материальной помощи.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3.4.3.Положение о порядке формирования и использования средств от приносящей доход деятельности.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3.4.4.Положение о комиссии по стимулированию работников.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3.4.5. Положение о распределении педагогической нагрузки   работников ОУ на новый учебный год.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3.4.6. В состав комиссии по премированию (стимулированию), по распределению  учебной нагрузки входит представить выборного профсоюзного органа (профкома).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3.4.7.Все Положения являются неотъемлемой приложениями к Коллективному договору ОУ.</a:t>
            </a:r>
            <a:endParaRPr lang="ru-RU" sz="24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064" y="0"/>
            <a:ext cx="1201663" cy="908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2012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424" y="260648"/>
            <a:ext cx="8234064" cy="1152128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Пункт 3.4.</a:t>
            </a:r>
            <a:r>
              <a:rPr lang="ru-RU" sz="2000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Стороны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согласились,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что образовательные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организации разрабатывают и принимают по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согласовании с профсоюзным 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комитетом .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1020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3.4.8.При возможности перераспределения </a:t>
            </a:r>
            <a:r>
              <a:rPr lang="ru-RU" sz="2400" i="1" dirty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средств, предназначенных на оплату труда, стремясь к достижению доли условно постоянной части заработной платы работников в виде окладов (должностных окладов), ставок заработной платы в структуре их заработной платы (без учета районных коэффициентов и процентных надбавок к заработной плате лиц, работающих в районах Крайнего Севера и приравненных к ним местностях) </a:t>
            </a:r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не ниже 70%;</a:t>
            </a:r>
            <a:r>
              <a:rPr lang="ru-RU" sz="2400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400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3.4.9.Обеспечения </a:t>
            </a:r>
            <a:r>
              <a:rPr lang="ru-RU" sz="2400" i="1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зависимости заработной платы каждого работника от его квалификации, сложности выполняемой работы, количества и качества затраченного труда без ограничения ее максимальным размером;</a:t>
            </a:r>
            <a:endParaRPr lang="ru-RU" sz="24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2876" y="0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137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Закон «Об образовании в РФ»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№ 273-ФЗ от 29 декабря 2012 года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800" i="1" dirty="0" smtClean="0">
                <a:solidFill>
                  <a:srgbClr val="FF0000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Статья 26: </a:t>
            </a:r>
            <a:r>
              <a:rPr lang="ru-RU" sz="2800" i="1" dirty="0" smtClean="0">
                <a:solidFill>
                  <a:srgbClr val="3636A8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2800" i="1" dirty="0" smtClean="0">
                <a:solidFill>
                  <a:srgbClr val="200CB4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 целях учета мнения педагогических работников по </a:t>
            </a:r>
            <a:r>
              <a:rPr lang="ru-RU" sz="2800" b="1" i="1" dirty="0" smtClean="0">
                <a:solidFill>
                  <a:srgbClr val="200CB4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вопросам управления образовательной организацией и при принятии образовательной организацией локальных нормативных актов</a:t>
            </a:r>
            <a:r>
              <a:rPr lang="ru-RU" sz="2800" i="1" dirty="0" smtClean="0">
                <a:solidFill>
                  <a:srgbClr val="200CB4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затрагивающих их права и законные интересы, по инициативе педагогических работников </a:t>
            </a:r>
            <a:r>
              <a:rPr lang="ru-RU" sz="2800" b="1" i="1" dirty="0" smtClean="0">
                <a:solidFill>
                  <a:srgbClr val="200CB4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 образовательной организации </a:t>
            </a:r>
            <a:r>
              <a:rPr lang="ru-RU" sz="2800" b="1" i="1" dirty="0" smtClean="0">
                <a:solidFill>
                  <a:srgbClr val="FF0000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действуют</a:t>
            </a:r>
            <a:r>
              <a:rPr lang="ru-RU" sz="2800" b="1" i="1" dirty="0" smtClean="0">
                <a:solidFill>
                  <a:srgbClr val="200CB4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профессиональные союзы работников образовательной организации </a:t>
            </a:r>
            <a:r>
              <a:rPr lang="ru-RU" sz="2800" b="1" i="1" dirty="0" smtClean="0">
                <a:solidFill>
                  <a:srgbClr val="200CB4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(далее - представительные органы работников).</a:t>
            </a:r>
            <a:endParaRPr lang="ru-RU" sz="2800" b="1" i="1" dirty="0" smtClean="0">
              <a:solidFill>
                <a:srgbClr val="200CB4"/>
              </a:solidFill>
              <a:latin typeface="Arial Narrow" pitchFamily="34" charset="0"/>
              <a:cs typeface="Arial" pitchFamily="34" charset="0"/>
            </a:endParaRPr>
          </a:p>
          <a:p>
            <a:pPr algn="just"/>
            <a:endParaRPr lang="ru-RU" sz="2800" i="1" dirty="0"/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6127" y="-7436"/>
            <a:ext cx="1237873" cy="93610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508" y="5445224"/>
            <a:ext cx="1798604" cy="121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523"/>
            <a:ext cx="8229600" cy="851197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Пункт </a:t>
            </a:r>
            <a:r>
              <a:rPr lang="x-none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</a:t>
            </a:r>
            <a:r>
              <a:rPr lang="x-none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Управление  образованием </a:t>
            </a:r>
            <a:r>
              <a:rPr lang="x-none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 Профсоюз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договорились: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41444"/>
            <a:ext cx="8424936" cy="58279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3.5.6</a:t>
            </a:r>
            <a:r>
              <a:rPr lang="ru-RU" sz="1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Выпускникам организаций профессионального и высшего образования, получившим   соответствующее  профессиональное   образование   в   первый  </a:t>
            </a: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 и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трудоустроившимся по специальности в год окончания профессиональной образовательной организации или организации высшего образования, к окладу, ставке заработной платы устанавливается повышающий коэффициент 0,2, который образует новый размер оклада, а также все иные выплаты и повышения заработной платы, предусмотренные действующей в образовательной организации системой оплаты труда за первую квалификационную категорию, сроком на два года.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3.5.7</a:t>
            </a:r>
            <a:r>
              <a:rPr lang="ru-RU" sz="1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Педагогическим работникам , в отношении которых аттестационной  комиссией образовательной организации  принято решение о соответствии с занимаемой должностью, устанавливается выплата по повышающему коэффициенту к окладу , ставке заработной платы </a:t>
            </a:r>
            <a:r>
              <a:rPr lang="ru-RU" sz="1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3.5.8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Руководителям муниципальных образовательных организаций, прошедшим аттестацию на соответствие занимаемой должности , по решению соответствующей аттестационной комиссии устанавливается повышающий коэффициент не менее 0.2 на основании локального нормативного акта </a:t>
            </a: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работодателя</a:t>
            </a:r>
            <a:endParaRPr lang="ru-RU" sz="16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3.5.9.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Работникам образования при выделении путёвки в санатории-профилактории работодателем предоставляются дни для лечения по данной путёвке (без нарушения образовательного процесса). По желанию работника указанные дни предоставляются в счёт ежегодного оплачиваемого отпуска за соответствующий год либо без сохранения заработной платы. </a:t>
            </a:r>
          </a:p>
          <a:p>
            <a:endParaRPr lang="ru-RU" sz="1600" dirty="0"/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320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3.5.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ОМС Управление образованием </a:t>
            </a:r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x-none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Профсоюз договорились: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3.5.10.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1400" i="1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В лагер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x-none" sz="1400" i="1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с дневным пребыванием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детей, создаваемом</a:t>
            </a:r>
            <a:r>
              <a:rPr lang="x-none" sz="1400" i="1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на базе общеобразовательной организации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 устанавливается </a:t>
            </a:r>
            <a:r>
              <a:rPr lang="ru-RU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доплата  к  окладу из средств, заложенных на оплату труда в стоимость путевки 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в соответствии с постановлением к правительства Свердловской области. Минимальный  размер средств от стоимости путевки, направляемый на заработную плату работников устанавливается постановлением Главы  Полевского городского округа.</a:t>
            </a:r>
          </a:p>
          <a:p>
            <a:pPr marL="0" indent="0" algn="just">
              <a:buNone/>
            </a:pPr>
            <a:r>
              <a:rPr lang="x-none" sz="1400" i="1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В случа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е если учителю при этом </a:t>
            </a:r>
            <a:r>
              <a:rPr lang="x-none" sz="1400" i="1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поручено выполнение обязанностей, предусмотренных квалификационными характеристиками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по должности </a:t>
            </a:r>
            <a:r>
              <a:rPr lang="ru-RU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«воспитатель», с ним заключается дополнительное соглашение, 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в котором определяется срок и объем дополнительно выполняемой работы, а также размер дополнительной оплаты за увеличение объема работ из средств, предусмотренных на организацию летней оздоровительной кампании</a:t>
            </a:r>
          </a:p>
          <a:p>
            <a:pPr marL="0" indent="0" algn="just">
              <a:buNone/>
            </a:pPr>
            <a:r>
              <a:rPr lang="ru-RU" sz="1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3.5.13.</a:t>
            </a:r>
            <a:r>
              <a:rPr lang="ru-RU" sz="1400" i="1" dirty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 Заработная плата работников  образовательных организаций,   (без учета премий и иных выплат стимулирующего характера) при изменении системы оплаты труда </a:t>
            </a:r>
            <a:r>
              <a:rPr lang="ru-RU" sz="1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может быть меньше заработной платы </a:t>
            </a:r>
            <a:r>
              <a:rPr lang="ru-RU" sz="1400" i="1" dirty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(без учета премий и иных выплат стимулирующего характера), выплачиваемой работникам до ее изменения, при условии сохранения объема трудовых (должностных) обязанностей работников и выполнения ими работ той же квалификации</a:t>
            </a:r>
            <a:r>
              <a:rPr lang="ru-RU" sz="1400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3.5.14.</a:t>
            </a:r>
            <a:r>
              <a:rPr lang="ru-RU" sz="1400" i="1" dirty="0">
                <a:solidFill>
                  <a:srgbClr val="2646D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Объем учебной нагрузки (педагогической работы) педагогических работников устанавливается исходя из количества часов по учебному плану и учебным программам, обеспеченности кадрами, других условий работы в данной общеобразовательной  организации.</a:t>
            </a:r>
          </a:p>
          <a:p>
            <a:pPr marL="0" indent="0" algn="just">
              <a:buNone/>
            </a:pPr>
            <a:r>
              <a:rPr lang="ru-RU" sz="14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Учебная нагрузка (педагогическая работа), объем которой больше или меньше нормы часов за ставку заработной платы, устанавливается только с письменного согласия работника</a:t>
            </a:r>
            <a:r>
              <a:rPr lang="ru-RU" sz="1400" i="1" dirty="0">
                <a:solidFill>
                  <a:srgbClr val="2646D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 Narrow" pitchFamily="34" charset="0"/>
              </a:rPr>
              <a:t>Раздел 3 –обязательства Профсоюза членам Профсоюза ( пункт 3.6)-выполнен</a:t>
            </a:r>
            <a:endParaRPr lang="ru-RU" sz="3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Bahnschrift Light SemiCondense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Выполнены в полном объеме: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Материальная помощь – 67 000 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/28 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чел.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Заемные средства –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685 000 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/</a:t>
            </a:r>
            <a:r>
              <a:rPr lang="ru-RU" sz="2000" b="1" i="1" dirty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54 чел.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Посещение  бассейна –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100 000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/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 265 чел.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Санаторное лечение - 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 1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6 5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00/ 11 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чел.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Профсоюзная путевка -  12 000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/ </a:t>
            </a:r>
            <a:r>
              <a:rPr lang="ru-RU" sz="2000" b="1" i="1" dirty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5 чел.</a:t>
            </a:r>
            <a:endParaRPr lang="en-US" sz="2000" b="1" i="1" dirty="0" smtClean="0">
              <a:solidFill>
                <a:srgbClr val="200CB4"/>
              </a:solidFill>
              <a:latin typeface="Arial" pitchFamily="34" charset="0"/>
              <a:ea typeface="Microsoft JhengHei UI" pitchFamily="34" charset="-12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Дни здоровья в ОО  -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50 000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/ 150 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чел.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Проект «Театральное турне»- 35 000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/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 35 чел.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Дисконтная карта  «Профсоюз»                - 45000</a:t>
            </a:r>
            <a:r>
              <a:rPr lang="en-US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/</a:t>
            </a: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 209 чел.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В 2021 году в организации появились еще  две традиции:</a:t>
            </a:r>
          </a:p>
          <a:p>
            <a:pPr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Возложение  корзины цветов  от членов Профсоюза в День Победы</a:t>
            </a:r>
          </a:p>
          <a:p>
            <a:pPr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Первомайский экологический субботник у памятника 1 Мая в с. </a:t>
            </a:r>
            <a:r>
              <a:rPr lang="ru-RU" sz="2000" b="1" i="1" dirty="0" err="1" smtClean="0">
                <a:solidFill>
                  <a:srgbClr val="FF0000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Мраморское</a:t>
            </a:r>
            <a:endParaRPr lang="ru-RU" sz="2000" b="1" i="1" dirty="0" smtClean="0">
              <a:solidFill>
                <a:srgbClr val="FF0000"/>
              </a:solidFill>
              <a:latin typeface="Arial" pitchFamily="34" charset="0"/>
              <a:ea typeface="Microsoft JhengHei UI" pitchFamily="34" charset="-12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200CB4"/>
                </a:solidFill>
                <a:latin typeface="Arial" pitchFamily="34" charset="0"/>
                <a:ea typeface="Microsoft JhengHei UI" pitchFamily="34" charset="-120"/>
                <a:cs typeface="Arial" pitchFamily="34" charset="0"/>
              </a:rPr>
              <a:t>    </a:t>
            </a:r>
            <a:endParaRPr lang="ru-RU" sz="2000" b="1" i="1" dirty="0">
              <a:solidFill>
                <a:srgbClr val="200CB4"/>
              </a:solidFill>
              <a:latin typeface="Arial" pitchFamily="34" charset="0"/>
              <a:ea typeface="Microsoft JhengHei UI" pitchFamily="34" charset="-120"/>
              <a:cs typeface="Arial" pitchFamily="34" charset="0"/>
            </a:endParaRPr>
          </a:p>
        </p:txBody>
      </p:sp>
      <p:pic>
        <p:nvPicPr>
          <p:cNvPr id="5122" name="Picture 2" descr="http://union-don.ru/wp-content/uploads/2014/08/20-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628800"/>
            <a:ext cx="3238104" cy="2664296"/>
          </a:xfrm>
          <a:prstGeom prst="rect">
            <a:avLst/>
          </a:prstGeom>
          <a:noFill/>
        </p:spPr>
      </p:pic>
      <p:pic>
        <p:nvPicPr>
          <p:cNvPr id="5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Оказана  материальная помощь на общую сумму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63</a:t>
            </a:r>
            <a:r>
              <a:rPr lang="ru-RU" sz="2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000 </a:t>
            </a:r>
            <a:r>
              <a:rPr lang="ru-RU" sz="2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рублей </a:t>
            </a:r>
          </a:p>
          <a:p>
            <a:pPr marL="0" indent="0">
              <a:buNone/>
            </a:pP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( школы </a:t>
            </a:r>
            <a:r>
              <a:rPr lang="ru-RU" sz="21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1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человека -</a:t>
            </a: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ru-RU" sz="21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 000 рублей, дошкольные учреждения – </a:t>
            </a: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1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человека –12 000 рублей, МБУ ДО </a:t>
            </a: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–3  </a:t>
            </a:r>
            <a:r>
              <a:rPr lang="ru-RU" sz="21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человек  -25 000 рублей , ГОУ СО -2  человека -7000 рублей</a:t>
            </a: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 marL="0" indent="0">
              <a:buNone/>
            </a:pP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Поздравление юбиляров работников – 45 000 рублей </a:t>
            </a:r>
            <a:r>
              <a:rPr lang="en-US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32 чел.</a:t>
            </a:r>
          </a:p>
          <a:p>
            <a:pPr marL="0" indent="0">
              <a:buNone/>
            </a:pP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Поздравление юбиляров ОУ                  - 12 000 рублей </a:t>
            </a:r>
            <a:r>
              <a:rPr lang="en-US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/ 3 </a:t>
            </a:r>
            <a:r>
              <a:rPr lang="ru-RU" sz="21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ОУ</a:t>
            </a:r>
          </a:p>
          <a:p>
            <a:pPr marL="0" indent="0">
              <a:buNone/>
            </a:pPr>
            <a:endParaRPr lang="ru-RU" sz="2100" dirty="0">
              <a:latin typeface="Arial" pitchFamily="34" charset="0"/>
              <a:cs typeface="Arial" pitchFamily="34" charset="0"/>
            </a:endParaRPr>
          </a:p>
          <a:p>
            <a:pPr lvl="3">
              <a:buFont typeface="Symbol"/>
              <a:buChar char=""/>
            </a:pPr>
            <a:r>
              <a:rPr lang="ru-RU" sz="2100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в случае смерти близкого родственника -       2000 рублей</a:t>
            </a:r>
          </a:p>
          <a:p>
            <a:pPr lvl="3">
              <a:buFont typeface="Symbol"/>
              <a:buChar char=""/>
            </a:pPr>
            <a:r>
              <a:rPr lang="ru-RU" sz="2100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в случае  операции (полостной)             - до 10 000 рублей</a:t>
            </a:r>
          </a:p>
          <a:p>
            <a:pPr lvl="3">
              <a:buFont typeface="Symbol"/>
              <a:buChar char=""/>
            </a:pPr>
            <a:r>
              <a:rPr lang="ru-RU" sz="2100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в случае пожара                                      -  до 70000 рублей</a:t>
            </a:r>
          </a:p>
          <a:p>
            <a:pPr lvl="3">
              <a:buFont typeface="Symbol"/>
              <a:buChar char=""/>
            </a:pPr>
            <a:r>
              <a:rPr lang="ru-RU" sz="2100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в связи с юбилейными датами  (50,55 ) -         2000 рублей</a:t>
            </a:r>
          </a:p>
          <a:p>
            <a:pPr lvl="3">
              <a:buFont typeface="Symbol"/>
              <a:buChar char=""/>
            </a:pPr>
            <a:r>
              <a:rPr lang="ru-RU" sz="2100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при рождении ребенка                           -          2000 рублей</a:t>
            </a:r>
          </a:p>
          <a:p>
            <a:pPr lvl="3">
              <a:buFont typeface="Symbol"/>
              <a:buChar char=""/>
            </a:pPr>
            <a:r>
              <a:rPr lang="ru-RU" sz="2100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при бракосочетании                               -   до   2000 рублей</a:t>
            </a:r>
          </a:p>
          <a:p>
            <a:pPr algn="just"/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30424" y="274638"/>
            <a:ext cx="8306072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Arial Narrow" pitchFamily="34" charset="0"/>
              </a:rPr>
              <a:t>Раздел 3 –обязательства Профсоюза членам Профсоюза ( пункт 3.6)-выполнен</a:t>
            </a:r>
            <a:endParaRPr lang="ru-RU" sz="32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5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2459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4 –Повышение  квалификации, </a:t>
            </a:r>
            <a:b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получение дополнительного образования, повышение квалификации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Пункт 4.1.7 – совместная работа по созданию СМП- пункт реализуется, работа со систематизации работы и  привлечению молодых педагогов идет по плану.</a:t>
            </a:r>
          </a:p>
          <a:p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Пункт 4.1.8 -  создание систем наставничества . Два педагога –наставника включены в Областной Клуб «Наставник» при Министерстве образования и молодежной политики Свердловской области. Предусматривать в Положении об оплате труда не менее 10 % оплаты от оклада наставнику молодого педагога – выполняется частично.</a:t>
            </a:r>
          </a:p>
          <a:p>
            <a:endParaRPr lang="ru-RU" dirty="0"/>
          </a:p>
        </p:txBody>
      </p:sp>
      <p:pic>
        <p:nvPicPr>
          <p:cNvPr id="4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0"/>
            <a:ext cx="952210" cy="720080"/>
          </a:xfrm>
          <a:prstGeom prst="rect">
            <a:avLst/>
          </a:prstGeom>
          <a:noFill/>
        </p:spPr>
      </p:pic>
      <p:pic>
        <p:nvPicPr>
          <p:cNvPr id="5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1560" cy="698925"/>
          </a:xfrm>
          <a:prstGeom prst="rect">
            <a:avLst/>
          </a:prstGeom>
          <a:noFill/>
        </p:spPr>
      </p:pic>
      <p:pic>
        <p:nvPicPr>
          <p:cNvPr id="6" name="Picture 4" descr="https://vreklama.nethouse.ru/static/img/0000/0007/2733/72733502.jykf4zey9q.W6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5444923"/>
            <a:ext cx="2232248" cy="141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Раздел 5 </a:t>
            </a:r>
            <a:b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труда и здоровья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Пункт 5.2.5 – содействуют заключению муниципального Соглашения по охране труда – не выполнен</a:t>
            </a:r>
          </a:p>
          <a:p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Пункт 5.2.7 – работа  с ФСС по возврату 20% страховых взносов на предупредительные меры по охране труда- не полностью.</a:t>
            </a:r>
          </a:p>
          <a:p>
            <a:pPr algn="just"/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Пункт 5.3.5 – специалист по охране труда – штатная должность ( на 0.5 ставки)- не полностью</a:t>
            </a:r>
          </a:p>
          <a:p>
            <a:endParaRPr lang="ru-RU" dirty="0"/>
          </a:p>
        </p:txBody>
      </p:sp>
      <p:pic>
        <p:nvPicPr>
          <p:cNvPr id="4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047431" cy="792088"/>
          </a:xfrm>
          <a:prstGeom prst="rect">
            <a:avLst/>
          </a:prstGeom>
          <a:noFill/>
        </p:spPr>
      </p:pic>
      <p:pic>
        <p:nvPicPr>
          <p:cNvPr id="5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720079" cy="822947"/>
          </a:xfrm>
          <a:prstGeom prst="rect">
            <a:avLst/>
          </a:prstGeom>
          <a:noFill/>
        </p:spPr>
      </p:pic>
      <p:pic>
        <p:nvPicPr>
          <p:cNvPr id="6" name="Picture 6" descr="http://rus-edu.bg/images/2017_2018uchgod/Ohrana_truda/1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2110" y="5517845"/>
            <a:ext cx="1931890" cy="1337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5 </a:t>
            </a:r>
            <a:b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Охрана труда и здоровья</a:t>
            </a:r>
            <a:endParaRPr lang="ru-RU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5.4.2.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Участвуют в разработке мероприятий  по охране труда, в проведении семинаров, совещаний, выставок,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конкурсов,  месячников по охране труда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5.4.3.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Проводят ежегодные  городские  конкурсы по охране труда и учебно-воспитательного процесса ,  на звание «Лучший уполномоченный по охране труда», «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Лучшее ОУ по организации работы по охране труда»,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«Лучший агитационный плакат по охране труда» среди образовательных учреждений.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5.4.4.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Проводят заседания совместной координационной комиссии по охране труда в соответствии с ежегодным планом работы комиссии.</a:t>
            </a:r>
          </a:p>
          <a:p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  <p:pic>
        <p:nvPicPr>
          <p:cNvPr id="5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720079" cy="8229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094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5 </a:t>
            </a:r>
            <a:br>
              <a:rPr lang="ru-RU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Охрана труда и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5.6.1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. Содействует созданию общественных комитетов (комиссий) по охране труда, выборам уполномоченных (доверенных) лиц по охране труда профсоюзных комитетов.</a:t>
            </a:r>
          </a:p>
          <a:p>
            <a:pPr marL="8001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i="1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Осуществляет общественный контроль соблюдения законных прав и интересов работников в области охраны труда в соответствии со статьей 25 Федерального закона от 12 января 1996 года № 10-ФЗ «О профессиональных союзах, их правах и гарантиях деятельности» через уполномоченных по охране труда. </a:t>
            </a:r>
            <a:endParaRPr lang="ru-RU" i="1" dirty="0" smtClean="0">
              <a:solidFill>
                <a:srgbClr val="0070C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8001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Проводит </a:t>
            </a:r>
            <a:r>
              <a:rPr lang="ru-RU" i="1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проверки состояния условий труда не менее 2-3 раз в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год 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( в 2021 году проведена РТП соблюдения законодательства по охране труда (СИЗ), соблюдение предупредительных норм при распространений </a:t>
            </a:r>
            <a:r>
              <a:rPr lang="en-US" i="1" dirty="0" smtClean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covid-19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, мониторинг наличия Соглашений по охране труда в ОУ и СУОТ во время приемки ОУ к началу учебного года, прокурорская проверка по охране труда ( 4 ОУ – определение  рисков-документация), чек –лист по введении новых Правил по охране труда ( подготовка инструкций, обучение работников, внесение изменений в СУОТ).</a:t>
            </a:r>
            <a:endParaRPr lang="ru-RU" i="1" dirty="0">
              <a:solidFill>
                <a:srgbClr val="200CB4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790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5 </a:t>
            </a:r>
            <a:b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Охрана труда и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5.6.2.</a:t>
            </a:r>
            <a:r>
              <a:rPr lang="ru-RU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Координирует деятельность, обучает внештатных технических инспекторов  труда,  уполномоченных по охране 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труда- внештатный технический инспектор труда –(Иванова О.Б.- проходит обучение 2 раза в год -25.11.21 –Екатеринбург), семинары совещания уполномоченных проходят на регулярной основе третий  четверг каждого месяца.</a:t>
            </a:r>
            <a:endParaRPr lang="ru-RU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5.6.3.</a:t>
            </a:r>
            <a:r>
              <a:rPr lang="ru-RU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Обеспечивает    первичные организации Профсоюза нормативной правовой документацией по охране труда, оказывает им методическую помощь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. За отчетный период по тематике «Охрана труда»- выпущено и направлено в ППО ОУ-15 информационных бюллетеней.</a:t>
            </a:r>
            <a:endParaRPr lang="ru-RU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5.6.4</a:t>
            </a:r>
            <a:r>
              <a:rPr lang="ru-RU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. Оказывает помощь членам Профсоюза в реализации их права на  безопасные и здоровые условия труда, социальные льготы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. ( решен вопрос о доплатах за работу во вредных условиях –класс 3.1 , работу в ночное время , выходные  и праздничные дни сверх МРОТ).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5.6.6. 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Методические  разъяснения  и консультации при дистанционной работе ,  порядок и правовые основания вакцинирования работника и его отстранения от работы, медицинские отводы. Также выпускались информационные бюллетени  о порядке по предоставлению ежегодных оплачиваемых отпусков, отпусков без сохранения заработной платы.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5.6.7</a:t>
            </a:r>
            <a:r>
              <a:rPr lang="ru-RU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ru-RU" b="1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Выделяет дотацию на удешевление стоимости путевки в профилакторий «Юбилейный»  для работников -  членов Профсоюза.</a:t>
            </a:r>
          </a:p>
          <a:p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При стоимости путевки в санаторий 7000 рублей-дотация члену профсоюза составляет 1500 рублей.</a:t>
            </a:r>
            <a:endParaRPr lang="ru-RU" i="1" dirty="0">
              <a:solidFill>
                <a:srgbClr val="200CB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8299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 Narrow" pitchFamily="34" charset="0"/>
              </a:rPr>
              <a:t>Механизм социального партнерства, гарантии деятельности профсоюзных органов</a:t>
            </a:r>
            <a:endParaRPr lang="ru-RU" sz="2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Пункт 6.3.6 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- 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Работодатель обязан 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 устанавливать </a:t>
            </a:r>
            <a:r>
              <a:rPr lang="ru-RU" i="1" dirty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доплаты в размере до 50 процентов размера оклада (должностного оклада) работникам образовательных организаций, избранным председателями профсоюзных организаций, в размере до 30 процентов размера оклада (должностного оклада) уполномоченным по охране труда за счет средств работодателя за дополнительную работу по реализации в образовательном учреждении государственно-общественных  принципов управления </a:t>
            </a:r>
            <a:r>
              <a:rPr lang="ru-RU" i="1" dirty="0" smtClean="0">
                <a:solidFill>
                  <a:srgbClr val="200CB4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Пункт 6.3.8 -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i="1" dirty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Размещать на сайте образовательной организации 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страницу</a:t>
            </a:r>
            <a:r>
              <a:rPr lang="ru-RU" sz="31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«Профсоюз»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i="1" dirty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первичной профсоюзной 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организации</a:t>
            </a:r>
            <a:r>
              <a:rPr lang="ru-RU" i="1" dirty="0">
                <a:solidFill>
                  <a:srgbClr val="00B05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на сайте ОУ.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Пункт 6.6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. Профсоюз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обязуется</a:t>
            </a:r>
            <a:r>
              <a:rPr lang="ru-RU" b="1" i="1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endParaRPr lang="ru-RU" i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П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роводить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конкурс «Лучший социальный партнер» среди руководителей  образовательных организаций по решению выборного коллегиального органа Полевской городской 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организации ( не проводился т.к. для участия в Областном конкурсе  нет в условий – показатели  членства низкие. Для присвоения звания «Лучший социальный партнер» необходимое членство должно составлять 75 процентов).</a:t>
            </a:r>
            <a:endParaRPr lang="ru-RU" i="1" dirty="0">
              <a:solidFill>
                <a:srgbClr val="FF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just">
              <a:buNone/>
            </a:pPr>
            <a:endParaRPr lang="ru-RU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8444" y="0"/>
            <a:ext cx="725556" cy="548680"/>
          </a:xfrm>
          <a:prstGeom prst="rect">
            <a:avLst/>
          </a:prstGeom>
          <a:noFill/>
        </p:spPr>
      </p:pic>
      <p:pic>
        <p:nvPicPr>
          <p:cNvPr id="5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1560" cy="69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918421"/>
            <a:ext cx="8229600" cy="576465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636A8"/>
                </a:solidFill>
                <a:latin typeface="Arial Narrow" pitchFamily="34" charset="0"/>
              </a:rPr>
              <a:t>Соглашение между</a:t>
            </a:r>
            <a:endParaRPr lang="ru-RU" dirty="0" smtClean="0">
              <a:solidFill>
                <a:srgbClr val="3636A8"/>
              </a:solidFill>
              <a:latin typeface="Arial Narrow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636A8"/>
                </a:solidFill>
                <a:latin typeface="Arial Narrow" pitchFamily="34" charset="0"/>
              </a:rPr>
              <a:t>Органом местного  самоуправления Управление  образованием Полевского</a:t>
            </a:r>
            <a:r>
              <a:rPr lang="x-none" b="1" smtClean="0">
                <a:solidFill>
                  <a:srgbClr val="3636A8"/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3636A8"/>
                </a:solidFill>
                <a:latin typeface="Arial Narrow" pitchFamily="34" charset="0"/>
              </a:rPr>
              <a:t> городского  округа </a:t>
            </a:r>
            <a:r>
              <a:rPr lang="x-none" b="1" smtClean="0">
                <a:solidFill>
                  <a:srgbClr val="3636A8"/>
                </a:solidFill>
                <a:latin typeface="Arial Narrow" pitchFamily="34" charset="0"/>
              </a:rPr>
              <a:t>и </a:t>
            </a:r>
            <a:r>
              <a:rPr lang="ru-RU" b="1" dirty="0" smtClean="0">
                <a:solidFill>
                  <a:srgbClr val="3636A8"/>
                </a:solidFill>
                <a:latin typeface="Arial Narrow" pitchFamily="34" charset="0"/>
              </a:rPr>
              <a:t>Полевской городской </a:t>
            </a:r>
            <a:r>
              <a:rPr lang="x-none" b="1" smtClean="0">
                <a:solidFill>
                  <a:srgbClr val="3636A8"/>
                </a:solidFill>
                <a:latin typeface="Arial Narrow" pitchFamily="34" charset="0"/>
              </a:rPr>
              <a:t>  организацией Профсоюза работников народного образования и науки Российской Федерации</a:t>
            </a:r>
            <a:endParaRPr lang="ru-RU" dirty="0" smtClean="0">
              <a:solidFill>
                <a:srgbClr val="3636A8"/>
              </a:solidFill>
              <a:latin typeface="Arial Narrow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x-none" b="1" smtClean="0">
                <a:solidFill>
                  <a:srgbClr val="3636A8"/>
                </a:solidFill>
                <a:latin typeface="Arial Narrow" pitchFamily="34" charset="0"/>
              </a:rPr>
              <a:t>на 201</a:t>
            </a:r>
            <a:r>
              <a:rPr lang="ru-RU" b="1" dirty="0" smtClean="0">
                <a:solidFill>
                  <a:srgbClr val="3636A8"/>
                </a:solidFill>
                <a:latin typeface="Arial Narrow" pitchFamily="34" charset="0"/>
              </a:rPr>
              <a:t>9–</a:t>
            </a:r>
            <a:r>
              <a:rPr lang="x-none" b="1" smtClean="0">
                <a:solidFill>
                  <a:srgbClr val="3636A8"/>
                </a:solidFill>
                <a:latin typeface="Arial Narrow" pitchFamily="34" charset="0"/>
              </a:rPr>
              <a:t>20</a:t>
            </a:r>
            <a:r>
              <a:rPr lang="ru-RU" b="1" dirty="0" smtClean="0">
                <a:solidFill>
                  <a:srgbClr val="3636A8"/>
                </a:solidFill>
                <a:latin typeface="Arial Narrow" pitchFamily="34" charset="0"/>
              </a:rPr>
              <a:t>22</a:t>
            </a:r>
            <a:r>
              <a:rPr lang="x-none" b="1" smtClean="0">
                <a:solidFill>
                  <a:srgbClr val="3636A8"/>
                </a:solidFill>
                <a:latin typeface="Arial Narrow" pitchFamily="34" charset="0"/>
              </a:rPr>
              <a:t> г.г.</a:t>
            </a:r>
            <a:endParaRPr lang="ru-RU" b="1" dirty="0" smtClean="0">
              <a:solidFill>
                <a:srgbClr val="3636A8"/>
              </a:solidFill>
              <a:latin typeface="Arial Narrow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600" b="1" dirty="0" smtClean="0">
              <a:solidFill>
                <a:srgbClr val="3636A8"/>
              </a:solidFill>
              <a:latin typeface="Arial Narrow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3636A8"/>
                </a:solidFill>
                <a:latin typeface="Arial Narrow" pitchFamily="34" charset="0"/>
              </a:rPr>
              <a:t>подписано 09 ноября 2018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3636A8"/>
                </a:solidFill>
                <a:latin typeface="Arial Narrow" pitchFamily="34" charset="0"/>
              </a:rPr>
              <a:t>Регистрация 16.11.2018 № 38-ОТ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2384"/>
            <a:ext cx="719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43" y="234930"/>
            <a:ext cx="1366429" cy="103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s://pbs.twimg.com/media/DpJ6QOkW0AAcrje.jp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00"/>
            <a:ext cx="2100556" cy="1485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Arial Narrow" pitchFamily="34" charset="0"/>
              </a:rPr>
              <a:t>ПРИЛОЖЕНИЯ</a:t>
            </a:r>
            <a:endParaRPr lang="ru-RU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i="1" dirty="0" smtClean="0">
                <a:solidFill>
                  <a:srgbClr val="00B050"/>
                </a:solidFill>
                <a:latin typeface="Arial Narrow" pitchFamily="34" charset="0"/>
              </a:rPr>
              <a:t>Примерное положение о порядке распределения педагогической нагрузки работников образовательной организации на учебный год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Arial Narrow" pitchFamily="34" charset="0"/>
              </a:rPr>
              <a:t>Порядок согласования с выборным органом первичной профсоюзной организации локальных нормативных актов при их принятии</a:t>
            </a:r>
          </a:p>
          <a:p>
            <a:pPr algn="just"/>
            <a:r>
              <a:rPr lang="ru-RU" b="1" i="1" dirty="0" smtClean="0">
                <a:solidFill>
                  <a:srgbClr val="3636A8"/>
                </a:solidFill>
                <a:latin typeface="Arial Narrow" pitchFamily="34" charset="0"/>
              </a:rPr>
              <a:t>Примерное положение о комиссии по стимулированию работников образовательной организации</a:t>
            </a:r>
          </a:p>
          <a:p>
            <a:pPr algn="just"/>
            <a:r>
              <a:rPr lang="ru-RU" b="1" i="1" dirty="0" smtClean="0">
                <a:solidFill>
                  <a:srgbClr val="3636A8"/>
                </a:solidFill>
                <a:latin typeface="Arial Narrow" pitchFamily="34" charset="0"/>
              </a:rPr>
              <a:t>Перечень должностей, по которым совпадают должностные обязанности, учебные программы, профили работы и устанавливается повышение окладов, ставок заработной платы за квалификационную категорию</a:t>
            </a:r>
          </a:p>
          <a:p>
            <a:pPr algn="just"/>
            <a:r>
              <a:rPr lang="ru-RU" b="1" i="1" dirty="0" smtClean="0">
                <a:solidFill>
                  <a:srgbClr val="3636A8"/>
                </a:solidFill>
                <a:latin typeface="Arial Narrow" pitchFamily="34" charset="0"/>
              </a:rPr>
              <a:t>Перечень должностей работников организаций размер окладов которых подлежат повышению на 25 процентов за работу в ОО, расположенных в сельской местности.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Arial Narrow" pitchFamily="34" charset="0"/>
              </a:rPr>
              <a:t>Положение о городской комиссии по заключению и реализации Соглашения</a:t>
            </a:r>
          </a:p>
          <a:p>
            <a:pPr algn="just"/>
            <a:r>
              <a:rPr lang="ru-RU" b="1" i="1" dirty="0" smtClean="0">
                <a:solidFill>
                  <a:srgbClr val="200CB4"/>
                </a:solidFill>
                <a:latin typeface="Arial Narrow" pitchFamily="34" charset="0"/>
              </a:rPr>
              <a:t>Положение о классном руководстве</a:t>
            </a:r>
          </a:p>
          <a:p>
            <a:pPr algn="just"/>
            <a:endParaRPr lang="ru-RU" b="1" i="1" cap="small" dirty="0" smtClean="0">
              <a:solidFill>
                <a:srgbClr val="3636A8"/>
              </a:solidFill>
              <a:latin typeface="Arial Narrow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prgu-samara.ru/images/2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69568"/>
            <a:ext cx="4175497" cy="3888432"/>
          </a:xfrm>
          <a:prstGeom prst="rect">
            <a:avLst/>
          </a:prstGeom>
          <a:noFill/>
        </p:spPr>
      </p:pic>
      <p:pic>
        <p:nvPicPr>
          <p:cNvPr id="29702" name="Picture 6" descr="http://www.trudcontrol.ru/files/editor/images/avatars/%D0%A1%D1%82%D0%B0%D1%82%D0%B8%D1%81%D1%82%D0%B8%D0%BA%D0%B0/44416551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196752"/>
            <a:ext cx="4762500" cy="322897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ВНИМАНИЕ !</a:t>
            </a:r>
            <a:endParaRPr lang="ru-RU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Регулирование трудовых и иных непосредственно связанных с ними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отношений (ТК РФ, ст. 5)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rgbClr val="3636A8"/>
                </a:solidFill>
                <a:latin typeface="Arial Narrow" pitchFamily="34" charset="0"/>
              </a:rPr>
              <a:t>- </a:t>
            </a:r>
            <a:r>
              <a:rPr lang="ru-RU" sz="3600" b="1" i="1" dirty="0" smtClean="0">
                <a:solidFill>
                  <a:srgbClr val="3636A8"/>
                </a:solidFill>
                <a:latin typeface="Arial Narrow" pitchFamily="34" charset="0"/>
              </a:rPr>
              <a:t>трудовым законодательством (включая законодательство об охране труда):</a:t>
            </a:r>
            <a:r>
              <a:rPr lang="ru-RU" sz="3600" i="1" dirty="0" smtClean="0">
                <a:solidFill>
                  <a:srgbClr val="3636A8"/>
                </a:solidFill>
                <a:latin typeface="Arial Narrow" pitchFamily="34" charset="0"/>
              </a:rPr>
              <a:t> </a:t>
            </a:r>
            <a:r>
              <a:rPr lang="ru-RU" i="1" dirty="0" smtClean="0">
                <a:solidFill>
                  <a:srgbClr val="3636A8"/>
                </a:solidFill>
                <a:latin typeface="Arial Narrow" pitchFamily="34" charset="0"/>
              </a:rPr>
              <a:t>ТК РФ, федеральными законами и законами субъектов РФ, содержащими нормы трудового права;</a:t>
            </a:r>
          </a:p>
          <a:p>
            <a:pPr marL="0" indent="0" algn="just">
              <a:buNone/>
            </a:pPr>
            <a:r>
              <a:rPr lang="ru-RU" sz="3600" b="1" i="1" dirty="0" smtClean="0">
                <a:solidFill>
                  <a:srgbClr val="3636A8"/>
                </a:solidFill>
                <a:latin typeface="Arial Narrow" pitchFamily="34" charset="0"/>
              </a:rPr>
              <a:t>- иными нормативными правовыми актами, содержащими нормы трудового права: </a:t>
            </a:r>
            <a:r>
              <a:rPr lang="ru-RU" i="1" dirty="0" smtClean="0">
                <a:solidFill>
                  <a:srgbClr val="3636A8"/>
                </a:solidFill>
                <a:latin typeface="Arial Narrow" pitchFamily="34" charset="0"/>
              </a:rPr>
              <a:t>указами Президента РФ, постановлениями Правительства РФ и нормативными правовыми актами федеральных органов исполнительной власти, нормативными правовыми актами органов исполнительной власти субъектов РФ.</a:t>
            </a:r>
          </a:p>
          <a:p>
            <a:pPr marL="0" indent="0" algn="just">
              <a:buNone/>
            </a:pPr>
            <a:r>
              <a:rPr lang="ru-RU" sz="3600" b="1" i="1" dirty="0" smtClean="0">
                <a:solidFill>
                  <a:srgbClr val="3636A8"/>
                </a:solidFill>
                <a:latin typeface="Arial Narrow" pitchFamily="34" charset="0"/>
              </a:rPr>
              <a:t>- </a:t>
            </a:r>
            <a:r>
              <a:rPr lang="ru-RU" sz="3600" b="1" i="1" dirty="0" smtClean="0">
                <a:solidFill>
                  <a:srgbClr val="200CB4"/>
                </a:solidFill>
                <a:latin typeface="Arial Narrow" pitchFamily="34" charset="0"/>
              </a:rPr>
              <a:t>нормативными правовыми актами ОМС</a:t>
            </a:r>
            <a:r>
              <a:rPr lang="ru-RU" sz="3600" i="1" dirty="0">
                <a:solidFill>
                  <a:srgbClr val="200CB4"/>
                </a:solidFill>
                <a:latin typeface="Arial Narrow" pitchFamily="34" charset="0"/>
              </a:rPr>
              <a:t> </a:t>
            </a:r>
            <a:r>
              <a:rPr lang="ru-RU" sz="3600" b="1" i="1" dirty="0" smtClean="0">
                <a:solidFill>
                  <a:srgbClr val="200CB4"/>
                </a:solidFill>
                <a:latin typeface="Arial Narrow" pitchFamily="34" charset="0"/>
              </a:rPr>
              <a:t>УО ПГО. </a:t>
            </a:r>
            <a:r>
              <a:rPr lang="ru-RU" sz="3600" i="1" dirty="0" smtClean="0">
                <a:solidFill>
                  <a:srgbClr val="200CB4"/>
                </a:solidFill>
                <a:latin typeface="Arial Narrow" pitchFamily="34" charset="0"/>
              </a:rPr>
              <a:t>Трудовые отношения и иные непосредственно связанные с ними отношения регулируются в ОО </a:t>
            </a:r>
            <a:r>
              <a:rPr lang="ru-RU" sz="3600" i="1" dirty="0" smtClean="0">
                <a:solidFill>
                  <a:srgbClr val="FF0000"/>
                </a:solidFill>
                <a:latin typeface="Arial Narrow" pitchFamily="34" charset="0"/>
              </a:rPr>
              <a:t>коллективными договорами</a:t>
            </a:r>
            <a:r>
              <a:rPr lang="ru-RU" sz="3600" i="1" dirty="0" smtClean="0">
                <a:solidFill>
                  <a:srgbClr val="200CB4"/>
                </a:solidFill>
                <a:latin typeface="Arial Narrow" pitchFamily="34" charset="0"/>
              </a:rPr>
              <a:t>, </a:t>
            </a:r>
            <a:r>
              <a:rPr lang="ru-RU" sz="3600" i="1" dirty="0" smtClean="0">
                <a:solidFill>
                  <a:srgbClr val="FF0000"/>
                </a:solidFill>
                <a:latin typeface="Arial Narrow" pitchFamily="34" charset="0"/>
              </a:rPr>
              <a:t>соглашениями </a:t>
            </a:r>
            <a:r>
              <a:rPr lang="ru-RU" sz="3600" i="1" dirty="0" smtClean="0">
                <a:solidFill>
                  <a:srgbClr val="200CB4"/>
                </a:solidFill>
                <a:latin typeface="Arial Narrow" pitchFamily="34" charset="0"/>
              </a:rPr>
              <a:t>и локальными нормативными актами, содержащими нормы трудового права.</a:t>
            </a: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ru-RU" sz="3600" dirty="0" smtClean="0">
              <a:latin typeface="Arial Narrow" pitchFamily="34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628800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Arial Narrow" pitchFamily="34" charset="0"/>
            </a:endParaRPr>
          </a:p>
        </p:txBody>
      </p:sp>
      <p:pic>
        <p:nvPicPr>
          <p:cNvPr id="7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8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0"/>
            <a:ext cx="1234352" cy="933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Функции КД и Соглашений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112568"/>
          </a:xfrm>
        </p:spPr>
        <p:txBody>
          <a:bodyPr>
            <a:normAutofit lnSpcReduction="10000"/>
          </a:bodyPr>
          <a:lstStyle/>
          <a:p>
            <a:pPr marL="0" indent="19050" algn="just">
              <a:spcBef>
                <a:spcPts val="0"/>
              </a:spcBef>
              <a:buNone/>
            </a:pPr>
            <a:r>
              <a:rPr lang="ru-RU" sz="2400" b="1" i="1" u="sng" dirty="0" smtClean="0">
                <a:solidFill>
                  <a:srgbClr val="3636A8"/>
                </a:solidFill>
                <a:latin typeface="Arial Narrow" pitchFamily="34" charset="0"/>
              </a:rPr>
              <a:t>1 функция</a:t>
            </a:r>
            <a:r>
              <a:rPr lang="ru-RU" sz="2400" i="1" dirty="0" smtClean="0">
                <a:solidFill>
                  <a:srgbClr val="3636A8"/>
                </a:solidFill>
                <a:latin typeface="Arial Narrow" pitchFamily="34" charset="0"/>
              </a:rPr>
              <a:t> – </a:t>
            </a: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повышение уровня </a:t>
            </a:r>
            <a:r>
              <a:rPr lang="ru-RU" sz="2400" i="1" dirty="0" smtClean="0">
                <a:solidFill>
                  <a:srgbClr val="3636A8"/>
                </a:solidFill>
                <a:latin typeface="Arial Narrow" pitchFamily="34" charset="0"/>
              </a:rPr>
              <a:t>трудовых прав и гарантий для работников по сравнению с теми, что установлены в законах, иных нормативных правовых актах (ч. 3 ст. 41 ТК РФ).</a:t>
            </a:r>
          </a:p>
          <a:p>
            <a:pPr marL="0" indent="19050">
              <a:spcBef>
                <a:spcPts val="1000"/>
              </a:spcBef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(20 % молодым педагогам; 35 % за работу в ночное время)</a:t>
            </a:r>
          </a:p>
          <a:p>
            <a:pPr marL="0" indent="19050">
              <a:spcBef>
                <a:spcPts val="1000"/>
              </a:spcBef>
              <a:buNone/>
            </a:pPr>
            <a:r>
              <a:rPr lang="ru-RU" sz="2400" b="1" i="1" u="sng" dirty="0" smtClean="0">
                <a:solidFill>
                  <a:srgbClr val="3636A8"/>
                </a:solidFill>
                <a:latin typeface="Arial Narrow" pitchFamily="34" charset="0"/>
              </a:rPr>
              <a:t>2 функция</a:t>
            </a:r>
            <a:r>
              <a:rPr lang="ru-RU" sz="2400" i="1" dirty="0" smtClean="0">
                <a:solidFill>
                  <a:srgbClr val="3636A8"/>
                </a:solidFill>
                <a:latin typeface="Arial Narrow" pitchFamily="34" charset="0"/>
              </a:rPr>
              <a:t> – первичное правовое регулирование, когда установлено, что те или иные вопросы социально-трудовых отношений являются сферой регулирования КД.</a:t>
            </a:r>
          </a:p>
          <a:p>
            <a:pPr marL="0" indent="19050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( ст.99 ТК ( сверхурочная), ст. 101 ТК ( ненормированный день),ст.116 ( дополнительные оплачиваемые отпуска ), ст.135 ТК </a:t>
            </a:r>
          </a:p>
          <a:p>
            <a:pPr marL="0" indent="19050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( установление заработной платы)</a:t>
            </a:r>
          </a:p>
          <a:p>
            <a:pPr marL="0" indent="19050">
              <a:spcBef>
                <a:spcPts val="1000"/>
              </a:spcBef>
              <a:buNone/>
            </a:pPr>
            <a:r>
              <a:rPr lang="ru-RU" sz="2400" b="1" i="1" u="sng" dirty="0" smtClean="0">
                <a:solidFill>
                  <a:srgbClr val="3636A8"/>
                </a:solidFill>
                <a:latin typeface="Arial Narrow" pitchFamily="34" charset="0"/>
              </a:rPr>
              <a:t>3 функция</a:t>
            </a:r>
            <a:r>
              <a:rPr lang="ru-RU" sz="2400" i="1" dirty="0" smtClean="0">
                <a:solidFill>
                  <a:srgbClr val="3636A8"/>
                </a:solidFill>
                <a:latin typeface="Arial Narrow" pitchFamily="34" charset="0"/>
              </a:rPr>
              <a:t> – восполнение пробелов в праве.</a:t>
            </a:r>
          </a:p>
          <a:p>
            <a:pPr marL="0" indent="19050">
              <a:spcBef>
                <a:spcPts val="1000"/>
              </a:spcBef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(дистанционная работа, проведение ЕГЭ, работа в летних оздоровительных  лагерях, классное руководство)</a:t>
            </a:r>
          </a:p>
          <a:p>
            <a:endParaRPr lang="ru-RU" i="1" dirty="0">
              <a:latin typeface="Arial Narrow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0136" y="0"/>
            <a:ext cx="1413864" cy="987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Сфера действия Соглашения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1.1. Стороны  Соглашения:</a:t>
            </a:r>
          </a:p>
          <a:p>
            <a:pPr marL="0" indent="0" algn="just">
              <a:buNone/>
            </a:pPr>
            <a:r>
              <a:rPr lang="x-none" b="1" i="1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1.1.6. Условия настоящего Соглашения обязательны для его сторон</a:t>
            </a:r>
            <a:r>
              <a:rPr lang="ru-RU" b="1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, а также для образовательных организаций, подведомственных Органу местного самоуправления Управление образованием Полевского  городского  округа, в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которых имеются первичные   организации Профсоюза  работников образования и науки Российской Федерации.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3636A8"/>
                </a:solidFill>
                <a:latin typeface="Arial" pitchFamily="34" charset="0"/>
                <a:cs typeface="Arial" pitchFamily="34" charset="0"/>
              </a:rPr>
              <a:t>1.1.7. Условия настоящего Соглашения подлежат включению в коллективные договоры образовательных организаций, подведомственных Органу местного самоуправления Управление образованием Полевского городского округа.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7368" y="0"/>
            <a:ext cx="1036632" cy="78392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608" y="5338081"/>
            <a:ext cx="2016224" cy="151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социально – трудовых и социально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экономических  </a:t>
            </a:r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Пункт 2.4.  - обязательства Профсоюза</a:t>
            </a:r>
          </a:p>
          <a:p>
            <a:pPr marL="0" lvl="0" indent="0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п. п. 2.4.1-контроль </a:t>
            </a:r>
            <a:r>
              <a:rPr lang="ru-RU" sz="24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соблюдения  законодательства  о труде, об охране труда, КД, других НПА.</a:t>
            </a:r>
          </a:p>
          <a:p>
            <a:pPr marL="0" lvl="0" indent="0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Правовой </a:t>
            </a:r>
            <a:r>
              <a:rPr lang="ru-RU" sz="2400" i="1" dirty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инспекцией Профсоюза, председателями ППО, ответственными по правовой работе ППО ОУ, уполномоченными по охране труда проведено </a:t>
            </a: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Всего – 109 проверок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три мониторинга  в 79 ОУ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РТП-21 –выплата стимулирующих –апрель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Мониторинг  соблюдения требований </a:t>
            </a:r>
            <a:r>
              <a:rPr lang="ru-RU" sz="24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Роспотребнадзора</a:t>
            </a: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buNone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( чек-лист)- 18.02.21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Мониторинг выполнения трудового законодательства по охране труда в связи с введением новых Правил ( обучение персонала, внесение изменений в инструкции по охране труда)-25.03.21.</a:t>
            </a:r>
          </a:p>
          <a:p>
            <a:pPr lvl="0">
              <a:buFont typeface="Wingdings" pitchFamily="2" charset="2"/>
              <a:buChar char="Ø"/>
            </a:pPr>
            <a:endParaRPr lang="ru-RU" sz="24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ru-RU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474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области социально </a:t>
            </a:r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трудовых и социально экономических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Мониторинг соблюдения  мер профилактики при введении ограничительных мер по </a:t>
            </a:r>
            <a:r>
              <a:rPr lang="en-US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covid-19-</a:t>
            </a: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апрель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Комиссионное обследование в ОУ уполномоченными по охране труда наличия СИЗ –в рамках месячника по охране труда.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>
                <a:solidFill>
                  <a:srgbClr val="200CB4"/>
                </a:solidFill>
                <a:latin typeface="Arial"/>
                <a:ea typeface="Times New Roman"/>
              </a:rPr>
              <a:t>РТП-21 по соблюдению трудового законодательства при заключении ТД и дополнительных  Соглашений на 2021-2022 учебный </a:t>
            </a:r>
            <a:r>
              <a:rPr lang="ru-RU" sz="2400" i="1" dirty="0" smtClean="0">
                <a:solidFill>
                  <a:srgbClr val="200CB4"/>
                </a:solidFill>
                <a:latin typeface="Arial"/>
                <a:ea typeface="Times New Roman"/>
              </a:rPr>
              <a:t>год (сентябрь 2021).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>
                <a:solidFill>
                  <a:srgbClr val="200CB4"/>
                </a:solidFill>
                <a:latin typeface="Arial"/>
                <a:ea typeface="Times New Roman"/>
              </a:rPr>
              <a:t>мониторинг  внесения изменений в НПА и ТД договоры работников при проведении индексации заработной платы (3,7</a:t>
            </a:r>
            <a:r>
              <a:rPr lang="ru-RU" sz="2400" i="1" dirty="0" smtClean="0">
                <a:solidFill>
                  <a:srgbClr val="200CB4"/>
                </a:solidFill>
                <a:latin typeface="Arial"/>
                <a:ea typeface="Times New Roman"/>
              </a:rPr>
              <a:t>%)</a:t>
            </a:r>
            <a:r>
              <a:rPr lang="ru-RU" sz="2400" i="1" dirty="0">
                <a:solidFill>
                  <a:srgbClr val="200CB4"/>
                </a:solidFill>
                <a:latin typeface="Arial"/>
                <a:ea typeface="Times New Roman"/>
              </a:rPr>
              <a:t> </a:t>
            </a:r>
            <a:r>
              <a:rPr lang="ru-RU" sz="2400" i="1" dirty="0" smtClean="0">
                <a:solidFill>
                  <a:srgbClr val="200CB4"/>
                </a:solidFill>
                <a:latin typeface="Arial"/>
                <a:ea typeface="Times New Roman"/>
              </a:rPr>
              <a:t>(октябрь).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200CB4"/>
                </a:solidFill>
                <a:latin typeface="Arial"/>
                <a:ea typeface="Times New Roman"/>
              </a:rPr>
              <a:t>Совместная   </a:t>
            </a:r>
            <a:r>
              <a:rPr lang="ru-RU" sz="2400" i="1" dirty="0">
                <a:solidFill>
                  <a:srgbClr val="200CB4"/>
                </a:solidFill>
                <a:latin typeface="Arial"/>
                <a:ea typeface="Times New Roman"/>
              </a:rPr>
              <a:t>прокурорская проверка по соблюдению трудового законодательства по охране труда ( МАОУ СОШ № 8, МБОУ СОШ № 20, МАОУ СОШ –лицей №  4, МБУ ДО ЦРТ им. Н.Е. </a:t>
            </a:r>
            <a:r>
              <a:rPr lang="ru-RU" sz="2400" i="1" dirty="0" smtClean="0">
                <a:solidFill>
                  <a:srgbClr val="200CB4"/>
                </a:solidFill>
                <a:latin typeface="Arial"/>
                <a:ea typeface="Times New Roman"/>
              </a:rPr>
              <a:t>Бобровой)</a:t>
            </a:r>
          </a:p>
          <a:p>
            <a:pPr>
              <a:buFont typeface="Wingdings" pitchFamily="2" charset="2"/>
              <a:buChar char="Ø"/>
            </a:pPr>
            <a:endParaRPr lang="ru-RU" sz="2400" i="1" dirty="0" smtClean="0">
              <a:latin typeface="Arial"/>
              <a:ea typeface="Times New Roman"/>
            </a:endParaRP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0" y="-721"/>
            <a:ext cx="669747" cy="765425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9862" y="57523"/>
            <a:ext cx="935153" cy="707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404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Раздел 2 –Обязательства сторон в области социально – трудовых и социально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экономических  </a:t>
            </a:r>
            <a:r>
              <a:rPr lang="ru-RU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440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Пункт 2.4.3. Оказание бесплатной правовой помощи.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Разрешение коллективного спора в ГБОУ СО «</a:t>
            </a:r>
            <a:r>
              <a:rPr lang="ru-RU" sz="2800" i="1" dirty="0" err="1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Полевская</a:t>
            </a:r>
            <a:r>
              <a:rPr lang="ru-RU" sz="2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 школа» -28.02.21 г.- снижен уровень социальной напряженности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Индивидуальные трудовые споры 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Черникова В.Н. ( МАУ ДО ЦРТ им. П.П. Бажова)- уволилась –февраль 2021 г.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Антропова Е.А (МАУ ДО ЦРТ им. Бажова)- выплачено 21000 рублей стимулирующих выплат –апрель 2021 г.(  июнь 2021 г.)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200CB4"/>
                </a:solidFill>
                <a:latin typeface="Arial" pitchFamily="34" charset="0"/>
                <a:cs typeface="Arial" pitchFamily="34" charset="0"/>
              </a:rPr>
              <a:t>Правовые консультации письменные :  назначение пенсии-2 человека, выплата стимулирующих -5 человек, МРОТ – 3 человека, вакцинация 21 человек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Админ\Desktop\символика\профсою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4" y="0"/>
            <a:ext cx="720080" cy="822948"/>
          </a:xfrm>
          <a:prstGeom prst="rect">
            <a:avLst/>
          </a:prstGeom>
          <a:noFill/>
        </p:spPr>
      </p:pic>
      <p:pic>
        <p:nvPicPr>
          <p:cNvPr id="5" name="Picture 4" descr="Ð£Ð¿ÑÐ°Ð²Ð»ÐµÐ½Ð¸Ðµ ÐÐ±ÑÐ°Ð·Ð¾Ð²Ð°Ð½Ð¸Ðµ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523"/>
            <a:ext cx="1036632" cy="783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5168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3400</Words>
  <Application>Microsoft Office PowerPoint</Application>
  <PresentationFormat>Экран (4:3)</PresentationFormat>
  <Paragraphs>205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 ИТОГИ  ИСПОЛНЕНИЯ ГОРОДСКОГО СОГЛАШЕНИЯ МЕЖДУ ОМС УПРАВЛЕНИЕ ОБРАЗОВАНИЕМ ПОЛЕВСКОГО ГОРОДСКОГО ОКРУГА  И  ПОЛЕВСКОЙ ГОРОДСКОЙ ОРГАНИЗАЦИЕЙ ПРОФЕССИОНАЛЬНОГО СОЮЗА РАБОТНИКОВ ОБРАЗОВАНИЯ И НАУКИ РФ ЗА  2021 ГОДА   г. Полевской 2021 ноябрь  </vt:lpstr>
      <vt:lpstr>Закон «Об образовании в РФ» № 273-ФЗ от 29 декабря 2012 года</vt:lpstr>
      <vt:lpstr>Презентация PowerPoint</vt:lpstr>
      <vt:lpstr>Регулирование трудовых и иных непосредственно связанных с ними  отношений (ТК РФ, ст. 5)</vt:lpstr>
      <vt:lpstr>Функции КД и Соглашений</vt:lpstr>
      <vt:lpstr>Сфера действия Соглашения</vt:lpstr>
      <vt:lpstr>Раздел 2 –Обязательства сторон в области социально – трудовых и социально  экономических  отношений</vt:lpstr>
      <vt:lpstr>Раздел 2 –Обязательства сторон в области социально – трудовых и социально экономических  отношений</vt:lpstr>
      <vt:lpstr>Раздел 2 –Обязательства сторон в области социально – трудовых и социально  экономических  отношений</vt:lpstr>
      <vt:lpstr>Раздел 2 –Обязательства сторон в области социально – трудовых и социально экономических  отношений</vt:lpstr>
      <vt:lpstr>Раздел 2 –Обязательства сторон в области социально – трудовых и социально  экономических  отношений</vt:lpstr>
      <vt:lpstr>Раздел 2 –Обязательства сторон в области социально – трудовых и социально  экономических  отношений</vt:lpstr>
      <vt:lpstr>Раздел 2 –Обязательства сторон в области  социально – трудовых и социально экономических  отношений</vt:lpstr>
      <vt:lpstr>Раздел 2 –Обязательства сторон в области  социально – трудовых и социально экономических  отношений</vt:lpstr>
      <vt:lpstr>Раздел 2 –Обязательства сторон в области  социально – трудовых и социально экономических  отношений</vt:lpstr>
      <vt:lpstr>Раздел 3 .Оплата труда. Выплата компенсаций. Пункт 3.2. Управление  образованием  и Профсоюз договорились:</vt:lpstr>
      <vt:lpstr>3.2. Стороны исходят из того,  что работодатели:</vt:lpstr>
      <vt:lpstr>Раздел 3 .Оплата труда. Выплата компенсаций. Пункт 3.3. Управление  образованием и Профсоюз  осуществляют контроль  за:</vt:lpstr>
      <vt:lpstr> Пункт 3.4. Стороны согласились,  что образовательные организации разрабатывают и принимают по согласовании с профсоюзным  комитетом . </vt:lpstr>
      <vt:lpstr>Пункт 3.5. Управление  образованием и Профсоюз  договорились:</vt:lpstr>
      <vt:lpstr>3.5. ОМС Управление образованием   и Профсоюз договорились:</vt:lpstr>
      <vt:lpstr>  Раздел 3 –обязательства Профсоюза членам Профсоюза ( пункт 3.6)-выполнен</vt:lpstr>
      <vt:lpstr>Раздел 3 –обязательства Профсоюза членам Профсоюза ( пункт 3.6)-выполнен</vt:lpstr>
      <vt:lpstr>Раздел 4 –Повышение  квалификации,  получение дополнительного образования, повышение квалификации</vt:lpstr>
      <vt:lpstr>Раздел 5  Охрана труда и здоровья</vt:lpstr>
      <vt:lpstr>Раздел 5  Охрана труда и здоровья</vt:lpstr>
      <vt:lpstr>Раздел 5  Охрана труда и здоровья</vt:lpstr>
      <vt:lpstr>Раздел 5  Охрана труда и здоровья</vt:lpstr>
      <vt:lpstr>Механизм социального партнерства, гарантии деятельности профсоюзных органов</vt:lpstr>
      <vt:lpstr>ПРИЛОЖЕНИЯ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 ИСПОЛНЕНИЯ ГОРОДСКОГО СОГЛАШЕНИЯ МЕЖДУ ОМС УПРАВЛЕНИЕ ОБРАЗОВАНИЕМ И ПОЛЕВСКОЙ ГОРОДСКОЙ ОРГАНИЗАЦИЕЙ ПРОФСОЗА  ЗА 2018 ГОД</dc:title>
  <dc:creator>Админ</dc:creator>
  <cp:lastModifiedBy>Галина</cp:lastModifiedBy>
  <cp:revision>121</cp:revision>
  <dcterms:created xsi:type="dcterms:W3CDTF">2019-03-07T05:02:07Z</dcterms:created>
  <dcterms:modified xsi:type="dcterms:W3CDTF">2021-11-25T05:24:55Z</dcterms:modified>
</cp:coreProperties>
</file>