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69" r:id="rId5"/>
    <p:sldId id="275" r:id="rId6"/>
    <p:sldId id="266" r:id="rId7"/>
    <p:sldId id="268" r:id="rId8"/>
    <p:sldId id="271" r:id="rId9"/>
    <p:sldId id="277" r:id="rId10"/>
    <p:sldId id="273" r:id="rId11"/>
    <p:sldId id="274" r:id="rId12"/>
    <p:sldId id="276" r:id="rId1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75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1231</c:v>
                </c:pt>
                <c:pt idx="1">
                  <c:v>1245</c:v>
                </c:pt>
                <c:pt idx="2">
                  <c:v>1118</c:v>
                </c:pt>
                <c:pt idx="3">
                  <c:v>893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толбец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78304"/>
        <c:axId val="170795776"/>
      </c:barChart>
      <c:catAx>
        <c:axId val="170978304"/>
        <c:scaling>
          <c:orientation val="minMax"/>
        </c:scaling>
        <c:delete val="0"/>
        <c:axPos val="b"/>
        <c:majorTickMark val="out"/>
        <c:minorTickMark val="none"/>
        <c:tickLblPos val="nextTo"/>
        <c:crossAx val="170795776"/>
        <c:crosses val="autoZero"/>
        <c:auto val="1"/>
        <c:lblAlgn val="ctr"/>
        <c:lblOffset val="100"/>
        <c:noMultiLvlLbl val="0"/>
      </c:catAx>
      <c:valAx>
        <c:axId val="170795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978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2"/>
                <c:pt idx="0">
                  <c:v>всего</c:v>
                </c:pt>
                <c:pt idx="1">
                  <c:v>снятие с очереди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831872"/>
        <c:axId val="170834560"/>
      </c:barChart>
      <c:catAx>
        <c:axId val="170831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70834560"/>
        <c:crosses val="autoZero"/>
        <c:auto val="1"/>
        <c:lblAlgn val="ctr"/>
        <c:lblOffset val="100"/>
        <c:noMultiLvlLbl val="0"/>
      </c:catAx>
      <c:valAx>
        <c:axId val="170834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831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05200528094535"/>
          <c:y val="0.13134471474305076"/>
          <c:w val="0.7147635593337982"/>
          <c:h val="0.778576576599807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4759</c:v>
                </c:pt>
                <c:pt idx="1">
                  <c:v>4808</c:v>
                </c:pt>
                <c:pt idx="2">
                  <c:v>4707</c:v>
                </c:pt>
                <c:pt idx="3">
                  <c:v>4413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 3 лет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909</c:v>
                </c:pt>
                <c:pt idx="1">
                  <c:v>1003</c:v>
                </c:pt>
                <c:pt idx="2">
                  <c:v>1001</c:v>
                </c:pt>
                <c:pt idx="3">
                  <c:v>873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3 до 7 лет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3850</c:v>
                </c:pt>
                <c:pt idx="1">
                  <c:v>3805</c:v>
                </c:pt>
                <c:pt idx="2">
                  <c:v>3706</c:v>
                </c:pt>
                <c:pt idx="3">
                  <c:v>3540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150144"/>
        <c:axId val="64156032"/>
      </c:barChart>
      <c:catAx>
        <c:axId val="6415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64156032"/>
        <c:crosses val="autoZero"/>
        <c:auto val="1"/>
        <c:lblAlgn val="ctr"/>
        <c:lblOffset val="100"/>
        <c:noMultiLvlLbl val="0"/>
      </c:catAx>
      <c:valAx>
        <c:axId val="6415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15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6409668289706"/>
          <c:y val="0.42635252703727927"/>
          <c:w val="0.15571957507921783"/>
          <c:h val="0.38417424243400994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раннего возраста</c:v>
                </c:pt>
                <c:pt idx="1">
                  <c:v>младшая</c:v>
                </c:pt>
                <c:pt idx="2">
                  <c:v>средняя</c:v>
                </c:pt>
                <c:pt idx="3">
                  <c:v>старшая</c:v>
                </c:pt>
                <c:pt idx="4">
                  <c:v>подготовительная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</c:v>
                </c:pt>
                <c:pt idx="1">
                  <c:v>58</c:v>
                </c:pt>
                <c:pt idx="2">
                  <c:v>32</c:v>
                </c:pt>
                <c:pt idx="3">
                  <c:v>25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204352"/>
        <c:axId val="167205888"/>
      </c:barChart>
      <c:catAx>
        <c:axId val="167204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7205888"/>
        <c:crosses val="autoZero"/>
        <c:auto val="1"/>
        <c:lblAlgn val="ctr"/>
        <c:lblOffset val="100"/>
        <c:noMultiLvlLbl val="0"/>
      </c:catAx>
      <c:valAx>
        <c:axId val="167205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20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2017-2018 уч.г.</c:v>
                </c:pt>
                <c:pt idx="1">
                  <c:v>2018-2019 уч.г.</c:v>
                </c:pt>
                <c:pt idx="2">
                  <c:v>2019-2020 уч.г.</c:v>
                </c:pt>
                <c:pt idx="3">
                  <c:v>2020-2021 уч.г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55</c:v>
                </c:pt>
                <c:pt idx="2">
                  <c:v>56</c:v>
                </c:pt>
                <c:pt idx="3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для детей с 1,5-2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2017-2018 уч.г.</c:v>
                </c:pt>
                <c:pt idx="1">
                  <c:v>2018-2019 уч.г.</c:v>
                </c:pt>
                <c:pt idx="2">
                  <c:v>2019-2020 уч.г.</c:v>
                </c:pt>
                <c:pt idx="3">
                  <c:v>2020-2021 уч.г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</c:v>
                </c:pt>
                <c:pt idx="1">
                  <c:v>17</c:v>
                </c:pt>
                <c:pt idx="2">
                  <c:v>18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для детей 2-3г.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2017-2018 уч.г.</c:v>
                </c:pt>
                <c:pt idx="1">
                  <c:v>2018-2019 уч.г.</c:v>
                </c:pt>
                <c:pt idx="2">
                  <c:v>2019-2020 уч.г.</c:v>
                </c:pt>
                <c:pt idx="3">
                  <c:v>2020-2021 уч.г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39</c:v>
                </c:pt>
                <c:pt idx="1">
                  <c:v>38</c:v>
                </c:pt>
                <c:pt idx="2">
                  <c:v>38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233408"/>
        <c:axId val="167234944"/>
      </c:barChart>
      <c:catAx>
        <c:axId val="16723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234944"/>
        <c:crosses val="autoZero"/>
        <c:auto val="1"/>
        <c:lblAlgn val="ctr"/>
        <c:lblOffset val="100"/>
        <c:noMultiLvlLbl val="0"/>
      </c:catAx>
      <c:valAx>
        <c:axId val="16723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233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63338164970218"/>
          <c:y val="0.37419448042838466"/>
          <c:w val="0.22905526957576661"/>
          <c:h val="0.4396320285589775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группы компенсирующей направленности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2019-2020 уч.г.</c:v>
                </c:pt>
                <c:pt idx="1">
                  <c:v>2020-2021 уч.г.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группы комбинированной направленности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2019-2020 уч.г.</c:v>
                </c:pt>
                <c:pt idx="1">
                  <c:v>2020-2021 уч.г.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2019-2020 уч.г.</c:v>
                </c:pt>
                <c:pt idx="1">
                  <c:v>2020-2021 уч.г.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310848"/>
        <c:axId val="167312384"/>
      </c:barChart>
      <c:catAx>
        <c:axId val="16731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312384"/>
        <c:crosses val="autoZero"/>
        <c:auto val="1"/>
        <c:lblAlgn val="ctr"/>
        <c:lblOffset val="100"/>
        <c:noMultiLvlLbl val="0"/>
      </c:catAx>
      <c:valAx>
        <c:axId val="167312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31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899704065295775"/>
          <c:y val="0.1771704882606126"/>
          <c:w val="0.30169161057251109"/>
          <c:h val="0.445507154668592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Лист1!$A$2:$A$20</c:f>
              <c:strCache>
                <c:ptCount val="19"/>
                <c:pt idx="0">
                  <c:v>ДОУ №28</c:v>
                </c:pt>
                <c:pt idx="1">
                  <c:v>ДОУ №32</c:v>
                </c:pt>
                <c:pt idx="2">
                  <c:v>ДОУ №34</c:v>
                </c:pt>
                <c:pt idx="3">
                  <c:v>ДОУ №40</c:v>
                </c:pt>
                <c:pt idx="4">
                  <c:v>ДОУ №43</c:v>
                </c:pt>
                <c:pt idx="5">
                  <c:v>ДОУ №49</c:v>
                </c:pt>
                <c:pt idx="6">
                  <c:v>ДОУ №51</c:v>
                </c:pt>
                <c:pt idx="7">
                  <c:v>ДОУ №53</c:v>
                </c:pt>
                <c:pt idx="8">
                  <c:v>ДОУ №54</c:v>
                </c:pt>
                <c:pt idx="9">
                  <c:v>ДОУ №63</c:v>
                </c:pt>
                <c:pt idx="10">
                  <c:v>ДОУ №65</c:v>
                </c:pt>
                <c:pt idx="11">
                  <c:v>ДОУ №69</c:v>
                </c:pt>
                <c:pt idx="12">
                  <c:v>ДОУ №70</c:v>
                </c:pt>
                <c:pt idx="13">
                  <c:v>с.Косой Брод</c:v>
                </c:pt>
                <c:pt idx="14">
                  <c:v>с.Курганово</c:v>
                </c:pt>
                <c:pt idx="15">
                  <c:v>п.Ст.Полевской</c:v>
                </c:pt>
                <c:pt idx="16">
                  <c:v>с.Мраморское</c:v>
                </c:pt>
                <c:pt idx="17">
                  <c:v>с.Полдневая</c:v>
                </c:pt>
                <c:pt idx="18">
                  <c:v>п.Зюзельский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35</c:v>
                </c:pt>
                <c:pt idx="1">
                  <c:v>29</c:v>
                </c:pt>
                <c:pt idx="2">
                  <c:v>56</c:v>
                </c:pt>
                <c:pt idx="3">
                  <c:v>67</c:v>
                </c:pt>
                <c:pt idx="4">
                  <c:v>55</c:v>
                </c:pt>
                <c:pt idx="5">
                  <c:v>59</c:v>
                </c:pt>
                <c:pt idx="6">
                  <c:v>70</c:v>
                </c:pt>
                <c:pt idx="7">
                  <c:v>47</c:v>
                </c:pt>
                <c:pt idx="8">
                  <c:v>49</c:v>
                </c:pt>
                <c:pt idx="9">
                  <c:v>37</c:v>
                </c:pt>
                <c:pt idx="10">
                  <c:v>18</c:v>
                </c:pt>
                <c:pt idx="11">
                  <c:v>87</c:v>
                </c:pt>
                <c:pt idx="12">
                  <c:v>80</c:v>
                </c:pt>
                <c:pt idx="13">
                  <c:v>19</c:v>
                </c:pt>
                <c:pt idx="14">
                  <c:v>6</c:v>
                </c:pt>
                <c:pt idx="15">
                  <c:v>8</c:v>
                </c:pt>
                <c:pt idx="16">
                  <c:v>5</c:v>
                </c:pt>
                <c:pt idx="17">
                  <c:v>9</c:v>
                </c:pt>
                <c:pt idx="18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222144"/>
        <c:axId val="171223680"/>
      </c:barChart>
      <c:catAx>
        <c:axId val="171222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223680"/>
        <c:crosses val="autoZero"/>
        <c:auto val="1"/>
        <c:lblAlgn val="ctr"/>
        <c:lblOffset val="100"/>
        <c:noMultiLvlLbl val="0"/>
      </c:catAx>
      <c:valAx>
        <c:axId val="17122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222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  <c:pt idx="6">
                  <c:v>2019 год</c:v>
                </c:pt>
                <c:pt idx="7">
                  <c:v>6 мес.2020 г.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1035</c:v>
                </c:pt>
                <c:pt idx="1">
                  <c:v>1073</c:v>
                </c:pt>
                <c:pt idx="2">
                  <c:v>1009</c:v>
                </c:pt>
                <c:pt idx="3">
                  <c:v>913</c:v>
                </c:pt>
                <c:pt idx="4">
                  <c:v>860</c:v>
                </c:pt>
                <c:pt idx="5">
                  <c:v>763</c:v>
                </c:pt>
                <c:pt idx="6">
                  <c:v>758</c:v>
                </c:pt>
                <c:pt idx="7">
                  <c:v>329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  <c:pt idx="6">
                  <c:v>2019 год</c:v>
                </c:pt>
                <c:pt idx="7">
                  <c:v>6 мес.2020 г.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mtClean="0"/>
                      <a:t>1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35</a:t>
                    </a:r>
                  </a:p>
                  <a:p>
                    <a:pPr>
                      <a:defRPr/>
                    </a:pPr>
                    <a:endParaRPr lang="en-US"/>
                  </a:p>
                </c:rich>
              </c:tx>
              <c:numFmt formatCode="General" sourceLinked="0"/>
              <c:spPr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smtClean="0"/>
                      <a:t>1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73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smtClean="0"/>
                      <a:t>10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smtClean="0"/>
                      <a:t>913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ru-RU" smtClean="0"/>
                      <a:t>860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ru-RU" smtClean="0"/>
                      <a:t>763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ru-RU" smtClean="0"/>
                      <a:t>758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ru-RU" sz="1600" smtClean="0"/>
                      <a:t>329</a:t>
                    </a:r>
                    <a:endParaRPr lang="en-US" sz="16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  <c:pt idx="6">
                  <c:v>2019 год</c:v>
                </c:pt>
                <c:pt idx="7">
                  <c:v>6 мес.2020 г.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955712"/>
        <c:axId val="171957248"/>
      </c:lineChart>
      <c:catAx>
        <c:axId val="171955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71957248"/>
        <c:crosses val="autoZero"/>
        <c:auto val="1"/>
        <c:lblAlgn val="ctr"/>
        <c:lblOffset val="100"/>
        <c:noMultiLvlLbl val="0"/>
      </c:catAx>
      <c:valAx>
        <c:axId val="17195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955712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912DA-07BC-47C4-B884-54273B3294CA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59049-91F6-46B3-BBAE-2E383FBC36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00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59049-91F6-46B3-BBAE-2E383FBC362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9197D5-0BFC-4A3C-834B-047FDDD40261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915276" cy="242889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комплектования ДОО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Полевского городского округа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2020 – 2021 учебный год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785818"/>
          </a:xfrm>
        </p:spPr>
        <p:txBody>
          <a:bodyPr/>
          <a:lstStyle/>
          <a:p>
            <a:r>
              <a:rPr lang="ru-RU" dirty="0" smtClean="0"/>
              <a:t>Прогнозируемый прием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17931"/>
              </p:ext>
            </p:extLst>
          </p:nvPr>
        </p:nvGraphicFramePr>
        <p:xfrm>
          <a:off x="503238" y="530223"/>
          <a:ext cx="8183560" cy="499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308"/>
                <a:gridCol w="1562116"/>
                <a:gridCol w="1636712"/>
                <a:gridCol w="1636712"/>
                <a:gridCol w="1636712"/>
              </a:tblGrid>
              <a:tr h="872362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2018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2019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2020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всего</a:t>
                      </a:r>
                      <a:endParaRPr lang="ru-RU" sz="3200" dirty="0"/>
                    </a:p>
                  </a:txBody>
                  <a:tcPr/>
                </a:tc>
              </a:tr>
              <a:tr h="150572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север</a:t>
                      </a:r>
                    </a:p>
                    <a:p>
                      <a:r>
                        <a:rPr lang="ru-RU" sz="3200" dirty="0" err="1" smtClean="0"/>
                        <a:t>ная</a:t>
                      </a:r>
                      <a:r>
                        <a:rPr lang="ru-RU" sz="3200" baseline="0" dirty="0" smtClean="0"/>
                        <a:t> часть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279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197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495</a:t>
                      </a:r>
                      <a:endParaRPr lang="ru-RU" sz="3200" dirty="0"/>
                    </a:p>
                  </a:txBody>
                  <a:tcPr/>
                </a:tc>
              </a:tr>
              <a:tr h="150572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южная часть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97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93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201</a:t>
                      </a:r>
                      <a:endParaRPr lang="ru-RU" sz="3200" dirty="0"/>
                    </a:p>
                  </a:txBody>
                  <a:tcPr/>
                </a:tc>
              </a:tr>
              <a:tr h="8723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всего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376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290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696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820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Актуальная очередь на 2021 год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643834" y="11429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584144"/>
              </p:ext>
            </p:extLst>
          </p:nvPr>
        </p:nvGraphicFramePr>
        <p:xfrm>
          <a:off x="503238" y="530225"/>
          <a:ext cx="8183562" cy="477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877848"/>
          </a:xfrm>
        </p:spPr>
        <p:txBody>
          <a:bodyPr/>
          <a:lstStyle/>
          <a:p>
            <a:r>
              <a:rPr lang="ru-RU" dirty="0" smtClean="0"/>
              <a:t>Рождаемость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891976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60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Нормативные документы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15370" cy="521497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Постановление Администрации ПГО от 04.06.2018  № 232-ПА </a:t>
            </a:r>
          </a:p>
          <a:p>
            <a:pPr>
              <a:buNone/>
            </a:pPr>
            <a:r>
              <a:rPr lang="ru-RU" sz="2800" dirty="0" smtClean="0"/>
              <a:t>    «</a:t>
            </a:r>
            <a:r>
              <a:rPr lang="ru-RU" sz="2800" b="1" u="sng" dirty="0" smtClean="0"/>
              <a:t>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 </a:t>
            </a:r>
            <a:endParaRPr lang="ru-RU" sz="2800" dirty="0" smtClean="0"/>
          </a:p>
          <a:p>
            <a:r>
              <a:rPr lang="ru-RU" sz="2800" dirty="0" smtClean="0"/>
              <a:t>Приказ ОМС Управление образованием ПГО от 07.04.2020   № 115-Д</a:t>
            </a:r>
          </a:p>
          <a:p>
            <a:pPr>
              <a:buNone/>
            </a:pPr>
            <a:r>
              <a:rPr lang="ru-RU" sz="2800" dirty="0" smtClean="0"/>
              <a:t>	« </a:t>
            </a:r>
            <a:r>
              <a:rPr lang="ru-RU" sz="2800" b="1" u="sng" dirty="0" smtClean="0"/>
              <a:t>Об утверждении порядка комплектования муниципальных образовательных организаций, реализующих основные образовательные программы дошкольного образования  на территории Полевского городского округа</a:t>
            </a:r>
            <a:r>
              <a:rPr lang="ru-RU" sz="2800" dirty="0" smtClean="0"/>
              <a:t>»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4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 </a:t>
            </a:r>
            <a:r>
              <a:rPr lang="ru-RU" sz="2700" b="1" dirty="0" smtClean="0"/>
              <a:t>План комплектования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дошкольных</a:t>
            </a:r>
            <a:r>
              <a:rPr lang="ru-RU" sz="2700" dirty="0" smtClean="0"/>
              <a:t> </a:t>
            </a:r>
            <a:r>
              <a:rPr lang="ru-RU" sz="2700" b="1" dirty="0" smtClean="0"/>
              <a:t>образовательных учреждений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на 2020-2021 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/>
              <a:t>(</a:t>
            </a:r>
            <a:r>
              <a:rPr lang="ru-RU" sz="2400" dirty="0" smtClean="0"/>
              <a:t>утвержден 17.06.2020г.)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67859"/>
              </p:ext>
            </p:extLst>
          </p:nvPr>
        </p:nvGraphicFramePr>
        <p:xfrm>
          <a:off x="323528" y="1844824"/>
          <a:ext cx="8568951" cy="4752528"/>
        </p:xfrm>
        <a:graphic>
          <a:graphicData uri="http://schemas.openxmlformats.org/drawingml/2006/table">
            <a:tbl>
              <a:tblPr/>
              <a:tblGrid>
                <a:gridCol w="1103130"/>
                <a:gridCol w="682050"/>
                <a:gridCol w="578670"/>
                <a:gridCol w="706683"/>
                <a:gridCol w="499859"/>
                <a:gridCol w="499859"/>
                <a:gridCol w="874131"/>
                <a:gridCol w="630361"/>
                <a:gridCol w="567938"/>
                <a:gridCol w="613987"/>
                <a:gridCol w="551565"/>
                <a:gridCol w="548389"/>
                <a:gridCol w="712329"/>
              </a:tblGrid>
              <a:tr h="156469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Название части города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400" b="1" dirty="0" err="1">
                          <a:latin typeface="+mn-lt"/>
                          <a:ea typeface="Times New Roman"/>
                          <a:cs typeface="Times New Roman"/>
                        </a:rPr>
                        <a:t>осв</a:t>
                      </a: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групп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400" b="1" dirty="0" err="1">
                          <a:latin typeface="+mn-lt"/>
                          <a:ea typeface="Times New Roman"/>
                          <a:cs typeface="Times New Roman"/>
                        </a:rPr>
                        <a:t>вып</a:t>
                      </a: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. детей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Кол-во групп, планируемых к </a:t>
                      </a:r>
                      <a:r>
                        <a:rPr lang="ru-RU" sz="14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комплектова</a:t>
                      </a:r>
                      <a:endParaRPr lang="ru-RU" sz="14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нию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Кол-во мест, планируемых к </a:t>
                      </a:r>
                      <a:r>
                        <a:rPr lang="ru-RU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комплектованию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5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Все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го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1,5 -2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>
                          <a:latin typeface="+mn-lt"/>
                          <a:ea typeface="Times New Roman"/>
                          <a:cs typeface="Times New Roman"/>
                        </a:rPr>
                        <a:t>2-3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1,5-2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2-3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3-4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4-5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5-6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6-7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северная часть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616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26+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1сп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627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20сп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267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43+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20сп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южная часть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314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село 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400" b="1" dirty="0">
                          <a:latin typeface="+mn-lt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950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1038+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20сп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324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462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49195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20сп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выданных направлений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852380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Отказы родителей от направлений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93212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/>
          <a:lstStyle/>
          <a:p>
            <a:r>
              <a:rPr lang="ru-RU" dirty="0" smtClean="0"/>
              <a:t>Количество детей в ДОУ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717800"/>
              </p:ext>
            </p:extLst>
          </p:nvPr>
        </p:nvGraphicFramePr>
        <p:xfrm>
          <a:off x="611560" y="548680"/>
          <a:ext cx="8140158" cy="4781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301208"/>
            <a:ext cx="8183880" cy="6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Свободные места в ДОУ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746133"/>
              </p:ext>
            </p:extLst>
          </p:nvPr>
        </p:nvGraphicFramePr>
        <p:xfrm>
          <a:off x="503238" y="530225"/>
          <a:ext cx="8183562" cy="46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для детей раннего возраста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170852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комбинированной и компенсирующей направленности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693291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9500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1610</TotalTime>
  <Words>236</Words>
  <Application>Microsoft Office PowerPoint</Application>
  <PresentationFormat>Экран (4:3)</PresentationFormat>
  <Paragraphs>133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Итоги комплектования ДОО  Полевского городского округа  на 2020 – 2021 учебный год</vt:lpstr>
      <vt:lpstr>Нормативные документы</vt:lpstr>
      <vt:lpstr>   План комплектования дошкольных образовательных учреждений  на 2020-2021 учебный год (утвержден 17.06.2020г.)</vt:lpstr>
      <vt:lpstr>Количество выданных направлений</vt:lpstr>
      <vt:lpstr>Отказы родителей от направлений</vt:lpstr>
      <vt:lpstr>Количество детей в ДОУ</vt:lpstr>
      <vt:lpstr>Свободные места в ДОУ</vt:lpstr>
      <vt:lpstr>Группы для детей раннего возраста</vt:lpstr>
      <vt:lpstr>Группы комбинированной и компенсирующей направленности</vt:lpstr>
      <vt:lpstr>Прогнозируемый прием</vt:lpstr>
      <vt:lpstr>Актуальная очередь на 2021 год</vt:lpstr>
      <vt:lpstr>Рождаемость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собеседования с руководителями ДОУ</dc:title>
  <dc:creator>костя</dc:creator>
  <cp:lastModifiedBy>Админ</cp:lastModifiedBy>
  <cp:revision>126</cp:revision>
  <cp:lastPrinted>2020-10-05T11:18:43Z</cp:lastPrinted>
  <dcterms:created xsi:type="dcterms:W3CDTF">2017-01-28T17:16:14Z</dcterms:created>
  <dcterms:modified xsi:type="dcterms:W3CDTF">2020-10-30T10:51:09Z</dcterms:modified>
</cp:coreProperties>
</file>