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8" r:id="rId2"/>
    <p:sldId id="349" r:id="rId3"/>
    <p:sldId id="325" r:id="rId4"/>
    <p:sldId id="339" r:id="rId5"/>
    <p:sldId id="329" r:id="rId6"/>
    <p:sldId id="330" r:id="rId7"/>
    <p:sldId id="332" r:id="rId8"/>
    <p:sldId id="340" r:id="rId9"/>
    <p:sldId id="343" r:id="rId10"/>
    <p:sldId id="350" r:id="rId11"/>
    <p:sldId id="351" r:id="rId12"/>
    <p:sldId id="352" r:id="rId13"/>
    <p:sldId id="354" r:id="rId14"/>
    <p:sldId id="35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0DB"/>
    <a:srgbClr val="33CAFF"/>
    <a:srgbClr val="377BCD"/>
    <a:srgbClr val="D4E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 autoAdjust="0"/>
    <p:restoredTop sz="94660"/>
  </p:normalViewPr>
  <p:slideViewPr>
    <p:cSldViewPr>
      <p:cViewPr>
        <p:scale>
          <a:sx n="90" d="100"/>
          <a:sy n="90" d="100"/>
        </p:scale>
        <p:origin x="-2724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E28E6-82A4-4954-93B1-12D06BC27B3C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90728-E044-4792-80EC-B2B0ED375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74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EF327-5E40-4C8B-BD1A-96A31B8A0FB5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25060-025E-4179-806D-8FA67D7E2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785950"/>
          </a:xfrm>
        </p:spPr>
        <p:txBody>
          <a:bodyPr>
            <a:noAutofit/>
          </a:bodyPr>
          <a:lstStyle/>
          <a:p>
            <a:r>
              <a:rPr lang="ru-RU" sz="4000" b="1" dirty="0"/>
              <a:t>«Будущее в настоящем - перспективы развития системы образования </a:t>
            </a:r>
            <a:br>
              <a:rPr lang="ru-RU" sz="4000" b="1" dirty="0"/>
            </a:br>
            <a:r>
              <a:rPr lang="ru-RU" sz="4000" b="1" dirty="0"/>
              <a:t>Полевского муниципального округа»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572008"/>
            <a:ext cx="8429684" cy="1143008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августовское совещание педагогов ПМО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150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26 августа 2025 года</a:t>
            </a:r>
            <a:endParaRPr lang="ru-RU" sz="28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6632"/>
            <a:ext cx="2687158" cy="243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3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5" y="1924784"/>
            <a:ext cx="287267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32840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0070C0"/>
                </a:solidFill>
              </a:rPr>
              <a:t>Вызов </a:t>
            </a:r>
            <a:r>
              <a:rPr lang="ru-RU" sz="3200" b="1" dirty="0" smtClean="0">
                <a:solidFill>
                  <a:srgbClr val="0070C0"/>
                </a:solidFill>
              </a:rPr>
              <a:t>«Качество естественно-научного и математического образования </a:t>
            </a:r>
            <a:r>
              <a:rPr lang="ru-RU" sz="3200" b="1" dirty="0" smtClean="0">
                <a:solidFill>
                  <a:srgbClr val="0070C0"/>
                </a:solidFill>
              </a:rPr>
              <a:t>для </a:t>
            </a:r>
            <a:r>
              <a:rPr lang="ru-RU" sz="3200" b="1" dirty="0" smtClean="0">
                <a:solidFill>
                  <a:srgbClr val="0070C0"/>
                </a:solidFill>
              </a:rPr>
              <a:t>технологического лидерства»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7131" y="1924784"/>
            <a:ext cx="61477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Единая  </a:t>
            </a:r>
            <a:r>
              <a:rPr lang="ru-RU" sz="2800" b="1" dirty="0" err="1"/>
              <a:t>профориентационная</a:t>
            </a:r>
            <a:r>
              <a:rPr lang="ru-RU" sz="2800" b="1" dirty="0"/>
              <a:t> модель</a:t>
            </a:r>
            <a:r>
              <a:rPr lang="ru-RU" sz="2800" dirty="0"/>
              <a:t> </a:t>
            </a:r>
            <a:r>
              <a:rPr lang="ru-RU" sz="2800" b="1" dirty="0"/>
              <a:t>«Детский сад-школа- СПО-завод</a:t>
            </a:r>
            <a:r>
              <a:rPr lang="ru-RU" sz="2800" b="1" dirty="0" smtClean="0"/>
              <a:t>»</a:t>
            </a:r>
          </a:p>
          <a:p>
            <a:pPr algn="just"/>
            <a:endParaRPr lang="ru-RU" sz="1400" dirty="0"/>
          </a:p>
          <a:p>
            <a:pPr algn="just"/>
            <a:r>
              <a:rPr lang="ru-RU" sz="2800" b="1" dirty="0" smtClean="0"/>
              <a:t>Современная  учебно-техническая </a:t>
            </a:r>
            <a:r>
              <a:rPr lang="ru-RU" sz="2800" b="1" dirty="0"/>
              <a:t>база образовательных </a:t>
            </a:r>
            <a:r>
              <a:rPr lang="ru-RU" sz="2800" b="1" dirty="0" smtClean="0"/>
              <a:t>организаций</a:t>
            </a:r>
          </a:p>
          <a:p>
            <a:pPr algn="just"/>
            <a:endParaRPr lang="ru-RU" sz="1400" b="1" dirty="0"/>
          </a:p>
          <a:p>
            <a:pPr algn="just"/>
            <a:r>
              <a:rPr lang="ru-RU" sz="2800" b="1" dirty="0" smtClean="0"/>
              <a:t>Мотивирующая  </a:t>
            </a:r>
            <a:r>
              <a:rPr lang="ru-RU" sz="2800" b="1" dirty="0"/>
              <a:t>образовательная среда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4455" y="5058365"/>
            <a:ext cx="2092045" cy="132343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кабинеты естественно-научной направленности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5058366"/>
            <a:ext cx="1944215" cy="132343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мобильные компьютерные классы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8634" y="5030103"/>
            <a:ext cx="2160240" cy="135421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образовательные центры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«ТОЧКА РОСТА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4247" y="5033327"/>
            <a:ext cx="2232249" cy="132343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Проф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-ориентационные конкурсы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Mokrushina\Desktop\логотип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2" b="23234"/>
          <a:stretch/>
        </p:blipFill>
        <p:spPr bwMode="auto">
          <a:xfrm>
            <a:off x="0" y="0"/>
            <a:ext cx="1768920" cy="160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040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32840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0070C0"/>
                </a:solidFill>
              </a:rPr>
              <a:t>Вызов </a:t>
            </a:r>
            <a:r>
              <a:rPr lang="ru-RU" sz="3200" b="1" dirty="0" smtClean="0">
                <a:solidFill>
                  <a:srgbClr val="0070C0"/>
                </a:solidFill>
              </a:rPr>
              <a:t>«Качество естественно-научного и математического образования для технологического лидерства»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2060848"/>
            <a:ext cx="1800200" cy="156966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Средний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балл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ЕГЭ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743381"/>
              </p:ext>
            </p:extLst>
          </p:nvPr>
        </p:nvGraphicFramePr>
        <p:xfrm>
          <a:off x="1979711" y="1916832"/>
          <a:ext cx="7056784" cy="2126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7"/>
                <a:gridCol w="742770"/>
                <a:gridCol w="853804"/>
                <a:gridCol w="853804"/>
                <a:gridCol w="853804"/>
                <a:gridCol w="854541"/>
                <a:gridCol w="656942"/>
                <a:gridCol w="656942"/>
              </a:tblGrid>
              <a:tr h="356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физика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55,0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54,9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53,3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58,1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52,4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63,9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52,0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химия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64,5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59,0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54,9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53,5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60,7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53,0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64,1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биология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58,6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53,5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51,5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47,0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50,0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52,2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54,5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0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Математика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(</a:t>
                      </a:r>
                      <a:r>
                        <a:rPr lang="ru-RU" sz="2000" dirty="0">
                          <a:effectLst/>
                        </a:rPr>
                        <a:t>профиль)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59,1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57,4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57,4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59,4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56,6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58,5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64,0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105301"/>
              </p:ext>
            </p:extLst>
          </p:nvPr>
        </p:nvGraphicFramePr>
        <p:xfrm>
          <a:off x="179512" y="4653136"/>
          <a:ext cx="6076950" cy="18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/>
                <a:gridCol w="1080120"/>
                <a:gridCol w="1080120"/>
                <a:gridCol w="1117144"/>
                <a:gridCol w="1215390"/>
              </a:tblGrid>
              <a:tr h="45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2022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2023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2024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2025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биология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3,25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3,41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3,50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3,63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математика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3,24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3,19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3,27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3,43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физика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3,49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3,43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3,72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3,77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516216" y="4797152"/>
            <a:ext cx="1907704" cy="156966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Средний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балл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ОГЭ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Mokrushina\Desktop\логотип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2" b="23234"/>
          <a:stretch/>
        </p:blipFill>
        <p:spPr bwMode="auto">
          <a:xfrm>
            <a:off x="0" y="0"/>
            <a:ext cx="1619672" cy="146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093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okrushina\Desktop\логотип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2" b="23234"/>
          <a:stretch/>
        </p:blipFill>
        <p:spPr bwMode="auto">
          <a:xfrm>
            <a:off x="0" y="0"/>
            <a:ext cx="1619672" cy="146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603" y="4414395"/>
            <a:ext cx="2558483" cy="22550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60879"/>
            <a:ext cx="2706384" cy="310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57909"/>
            <a:ext cx="2123728" cy="29862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148870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Вызов </a:t>
            </a:r>
            <a:r>
              <a:rPr lang="ru-RU" sz="3200" b="1" dirty="0" smtClean="0">
                <a:solidFill>
                  <a:srgbClr val="0070C0"/>
                </a:solidFill>
              </a:rPr>
              <a:t>«</a:t>
            </a:r>
            <a:r>
              <a:rPr lang="ru-RU" sz="3200" b="1" dirty="0" err="1" smtClean="0">
                <a:solidFill>
                  <a:srgbClr val="0070C0"/>
                </a:solidFill>
              </a:rPr>
              <a:t>Санкционное</a:t>
            </a:r>
            <a:r>
              <a:rPr lang="ru-RU" sz="3200" b="1" dirty="0" smtClean="0">
                <a:solidFill>
                  <a:srgbClr val="0070C0"/>
                </a:solidFill>
              </a:rPr>
              <a:t> давление»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226" y="4263505"/>
            <a:ext cx="2980358" cy="2405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123458" cy="312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747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199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195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8" y="44624"/>
            <a:ext cx="119209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18" y="4357694"/>
            <a:ext cx="2455682" cy="2143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89097" y="153996"/>
            <a:ext cx="6706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800" b="1"/>
            </a:lvl1pPr>
          </a:lstStyle>
          <a:p>
            <a:r>
              <a:rPr lang="ru-RU" sz="4000" dirty="0" smtClean="0">
                <a:solidFill>
                  <a:srgbClr val="0070C0"/>
                </a:solidFill>
              </a:rPr>
              <a:t>Вызов «Демография»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0" y="1196752"/>
            <a:ext cx="4083311" cy="3578530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132" y="1031070"/>
            <a:ext cx="844819" cy="93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980" y="3048000"/>
            <a:ext cx="46672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697" y="5429264"/>
            <a:ext cx="9525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08580"/>
            <a:ext cx="3096344" cy="172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47780" y="803775"/>
            <a:ext cx="2179375" cy="218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61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5" y="65378"/>
            <a:ext cx="2230176" cy="1347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 descr="C:\Users\Mokrushina\Desktop\логотип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2" b="23234"/>
          <a:stretch/>
        </p:blipFill>
        <p:spPr bwMode="auto">
          <a:xfrm>
            <a:off x="7704454" y="65378"/>
            <a:ext cx="1439546" cy="130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18" y="4357694"/>
            <a:ext cx="2455682" cy="2143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5294" y="2033998"/>
            <a:ext cx="3494658" cy="3078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9"/>
          <p:cNvGrpSpPr/>
          <p:nvPr/>
        </p:nvGrpSpPr>
        <p:grpSpPr>
          <a:xfrm>
            <a:off x="738760" y="2247292"/>
            <a:ext cx="3257176" cy="2775214"/>
            <a:chOff x="650032" y="924721"/>
            <a:chExt cx="5762950" cy="162901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TextBox 5"/>
            <p:cNvSpPr txBox="1"/>
            <p:nvPr/>
          </p:nvSpPr>
          <p:spPr>
            <a:xfrm>
              <a:off x="650032" y="2065952"/>
              <a:ext cx="5762950" cy="48778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000" b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sz="2400" dirty="0"/>
                <a:t>специализированные группы -  </a:t>
              </a:r>
              <a:r>
                <a:rPr lang="ru-RU" sz="2400" dirty="0" smtClean="0"/>
                <a:t>54</a:t>
              </a:r>
              <a:endParaRPr lang="ru-RU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5605" y="924721"/>
              <a:ext cx="5747375" cy="45165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000" b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sz="2400" dirty="0"/>
                <a:t>дети-инвалиды- </a:t>
              </a:r>
              <a:r>
                <a:rPr lang="ru-RU" sz="2400" dirty="0" smtClean="0"/>
                <a:t>54</a:t>
              </a:r>
              <a:endParaRPr lang="ru-RU" sz="2400" dirty="0"/>
            </a:p>
            <a:p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7935" y="1495335"/>
              <a:ext cx="5695047" cy="45165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000" b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sz="2400" dirty="0"/>
                <a:t>дети с ОВЗ – </a:t>
              </a:r>
              <a:r>
                <a:rPr lang="ru-RU" sz="2400" dirty="0" smtClean="0"/>
                <a:t>249</a:t>
              </a:r>
              <a:endParaRPr lang="ru-RU" sz="2400" dirty="0"/>
            </a:p>
            <a:p>
              <a:endParaRPr lang="ru-RU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641626" y="5425291"/>
            <a:ext cx="2232248" cy="1154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Программа ПС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«Особым детям – особая забота!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»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9884" y="5429264"/>
            <a:ext cx="2232248" cy="1154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Программа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«Доступная среда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»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03714" y="5432933"/>
            <a:ext cx="2088566" cy="1154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Сетевое взаимодействие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10682" y="36836"/>
            <a:ext cx="6023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800" b="1"/>
            </a:lvl1pPr>
          </a:lstStyle>
          <a:p>
            <a:r>
              <a:rPr lang="ru-RU" sz="3200" dirty="0" smtClean="0">
                <a:solidFill>
                  <a:srgbClr val="0070C0"/>
                </a:solidFill>
              </a:rPr>
              <a:t>Вызов «Дети с ограниченными возможностями здоровья»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28310" y="2033998"/>
            <a:ext cx="3494658" cy="3078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9"/>
          <p:cNvGrpSpPr/>
          <p:nvPr/>
        </p:nvGrpSpPr>
        <p:grpSpPr>
          <a:xfrm>
            <a:off x="4812750" y="2233323"/>
            <a:ext cx="3221837" cy="2775215"/>
            <a:chOff x="1386047" y="908992"/>
            <a:chExt cx="5700423" cy="162901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TextBox 19"/>
            <p:cNvSpPr txBox="1"/>
            <p:nvPr/>
          </p:nvSpPr>
          <p:spPr>
            <a:xfrm>
              <a:off x="1386049" y="2050224"/>
              <a:ext cx="5700421" cy="48778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000" b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sz="2400" dirty="0"/>
                <a:t>специализированные </a:t>
              </a:r>
              <a:r>
                <a:rPr lang="ru-RU" sz="2400" dirty="0" smtClean="0"/>
                <a:t>классы </a:t>
              </a:r>
              <a:r>
                <a:rPr lang="ru-RU" sz="2400" dirty="0"/>
                <a:t>-  </a:t>
              </a:r>
              <a:r>
                <a:rPr lang="ru-RU" sz="2400" dirty="0" smtClean="0"/>
                <a:t>36</a:t>
              </a:r>
              <a:endParaRPr lang="ru-RU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86047" y="908992"/>
              <a:ext cx="5700421" cy="45165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000" b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sz="2400" dirty="0"/>
                <a:t>дети-инвалиды- </a:t>
              </a:r>
              <a:r>
                <a:rPr lang="ru-RU" sz="2400" dirty="0" smtClean="0"/>
                <a:t>125</a:t>
              </a:r>
              <a:endParaRPr lang="ru-RU" sz="2400" dirty="0"/>
            </a:p>
            <a:p>
              <a:endParaRPr lang="ru-RU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86047" y="1520274"/>
              <a:ext cx="5700421" cy="45165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000" b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sz="2400" dirty="0"/>
                <a:t>дети с ОВЗ – </a:t>
              </a:r>
              <a:r>
                <a:rPr lang="ru-RU" sz="2400" dirty="0" smtClean="0"/>
                <a:t>796</a:t>
              </a:r>
              <a:endParaRPr lang="ru-RU" sz="2400" dirty="0"/>
            </a:p>
            <a:p>
              <a:endParaRPr lang="ru-RU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45295" y="1413731"/>
            <a:ext cx="3494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Детский сад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8310" y="1412776"/>
            <a:ext cx="3494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Школа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6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krushina\Desktop\логотип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2" b="23234"/>
          <a:stretch/>
        </p:blipFill>
        <p:spPr bwMode="auto">
          <a:xfrm>
            <a:off x="0" y="0"/>
            <a:ext cx="1619672" cy="146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1553377"/>
            <a:ext cx="5686811" cy="1077218"/>
          </a:xfrm>
          <a:prstGeom prst="rect">
            <a:avLst/>
          </a:prstGeom>
          <a:solidFill>
            <a:srgbClr val="6FA0D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Независимая оценка качества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образовательных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4137783"/>
            <a:ext cx="89127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b="1" dirty="0"/>
              <a:t>Критерий 1 «Открытость и доступность информации об организации</a:t>
            </a:r>
            <a:r>
              <a:rPr lang="ru-RU" sz="2000" b="1" dirty="0" smtClean="0"/>
              <a:t>»</a:t>
            </a:r>
          </a:p>
          <a:p>
            <a:pPr algn="just">
              <a:spcAft>
                <a:spcPts val="1200"/>
              </a:spcAft>
            </a:pPr>
            <a:r>
              <a:rPr lang="ru-RU" sz="2000" b="1" dirty="0"/>
              <a:t>Критерий 2 «Комфортность условий осуществления образовательной деятельности</a:t>
            </a:r>
            <a:r>
              <a:rPr lang="ru-RU" sz="2000" b="1" dirty="0" smtClean="0"/>
              <a:t>»</a:t>
            </a:r>
          </a:p>
          <a:p>
            <a:pPr algn="just">
              <a:spcAft>
                <a:spcPts val="1200"/>
              </a:spcAft>
            </a:pPr>
            <a:r>
              <a:rPr lang="ru-RU" sz="2000" b="1" dirty="0" smtClean="0"/>
              <a:t>Критерий 3 </a:t>
            </a:r>
            <a:r>
              <a:rPr lang="ru-RU" sz="2000" b="1" dirty="0"/>
              <a:t>«Доступность образовательной деятельности для </a:t>
            </a:r>
            <a:r>
              <a:rPr lang="ru-RU" sz="2000" b="1" dirty="0" smtClean="0"/>
              <a:t>инвалидов»</a:t>
            </a:r>
          </a:p>
          <a:p>
            <a:pPr algn="just">
              <a:spcAft>
                <a:spcPts val="1200"/>
              </a:spcAft>
            </a:pPr>
            <a:r>
              <a:rPr lang="ru-RU" sz="2000" b="1" dirty="0" smtClean="0"/>
              <a:t>Критерий 4 </a:t>
            </a:r>
            <a:r>
              <a:rPr lang="ru-RU" sz="2000" b="1" dirty="0"/>
              <a:t>«Доброжелательность, вежливость</a:t>
            </a:r>
            <a:r>
              <a:rPr lang="ru-RU" sz="2000" b="1" dirty="0" smtClean="0"/>
              <a:t>»</a:t>
            </a:r>
          </a:p>
          <a:p>
            <a:pPr algn="just">
              <a:spcAft>
                <a:spcPts val="1200"/>
              </a:spcAft>
            </a:pPr>
            <a:r>
              <a:rPr lang="ru-RU" sz="2000" b="1" dirty="0" smtClean="0"/>
              <a:t>Критерий 5 </a:t>
            </a:r>
            <a:r>
              <a:rPr lang="ru-RU" sz="2000" b="1" dirty="0"/>
              <a:t>«Удовлетворенность условиями образовательной деятельности»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83321" y="2852936"/>
            <a:ext cx="4281167" cy="1008112"/>
          </a:xfrm>
          <a:prstGeom prst="roundRect">
            <a:avLst>
              <a:gd name="adj" fmla="val 16667"/>
            </a:avLst>
          </a:prstGeom>
          <a:solidFill>
            <a:srgbClr val="6FA0D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93,64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852936"/>
            <a:ext cx="3994622" cy="1008112"/>
          </a:xfrm>
          <a:prstGeom prst="roundRect">
            <a:avLst/>
          </a:prstGeom>
          <a:solidFill>
            <a:srgbClr val="6FA0D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Полевской МО  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92,37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7791" y="8268"/>
            <a:ext cx="69538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800" b="1"/>
            </a:lvl1pPr>
          </a:lstStyle>
          <a:p>
            <a:r>
              <a:rPr lang="ru-RU" sz="3200" dirty="0" smtClean="0">
                <a:solidFill>
                  <a:srgbClr val="0070C0"/>
                </a:solidFill>
              </a:rPr>
              <a:t>Вызов «Качество образования </a:t>
            </a:r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sz="3200" dirty="0" smtClean="0">
                <a:solidFill>
                  <a:srgbClr val="0070C0"/>
                </a:solidFill>
              </a:rPr>
              <a:t>по </a:t>
            </a:r>
            <a:r>
              <a:rPr lang="ru-RU" sz="3200" dirty="0" smtClean="0">
                <a:solidFill>
                  <a:srgbClr val="0070C0"/>
                </a:solidFill>
              </a:rPr>
              <a:t>мнению родителей»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230" y="980728"/>
            <a:ext cx="1819287" cy="175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7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okrushina\Desktop\логотип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2" b="23234"/>
          <a:stretch/>
        </p:blipFill>
        <p:spPr bwMode="auto">
          <a:xfrm>
            <a:off x="0" y="13165"/>
            <a:ext cx="187743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4761" y="1587379"/>
            <a:ext cx="2928958" cy="20002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200" b="1"/>
            </a:lvl1pPr>
          </a:lstStyle>
          <a:p>
            <a:endParaRPr lang="ru-RU" sz="3200" dirty="0"/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Успеваемость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99%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64761" y="3786190"/>
            <a:ext cx="2928958" cy="25717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200" b="1"/>
            </a:lvl1pPr>
          </a:lstStyle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обучающихся 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«4» и «5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25008" y="235990"/>
            <a:ext cx="6953569" cy="96741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тоги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учебного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2427" y="1571612"/>
            <a:ext cx="3786214" cy="144655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200" b="1"/>
            </a:lvl1pPr>
          </a:lstStyle>
          <a:p>
            <a:endParaRPr lang="ru-RU" sz="3200" dirty="0"/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успевают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 чел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36347" y="3212976"/>
            <a:ext cx="3762294" cy="144655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200" b="1"/>
            </a:lvl1pPr>
          </a:lstStyle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продолжили обучение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чел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2695" y="4911408"/>
            <a:ext cx="3805945" cy="144655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200" b="1"/>
            </a:lvl1pPr>
          </a:lstStyle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отчислены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чел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92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4386">
            <a:off x="5015176" y="4657672"/>
            <a:ext cx="3285380" cy="185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886" y="1322474"/>
            <a:ext cx="909114" cy="246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0152" y="102701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ГИА-9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340768"/>
            <a:ext cx="3240360" cy="483209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Выпускников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940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Допущено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 ГИА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928  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Завершили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ГИА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808</a:t>
            </a:r>
          </a:p>
          <a:p>
            <a:pPr algn="ctr"/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0567" y="1121500"/>
            <a:ext cx="4248472" cy="36009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сдали экзамены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</a:p>
          <a:p>
            <a:pPr algn="ctr"/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1 предмету – 48</a:t>
            </a:r>
          </a:p>
          <a:p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2 предметам – 16</a:t>
            </a:r>
          </a:p>
          <a:p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3 предметам – 44</a:t>
            </a:r>
          </a:p>
          <a:p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4 предметам - 12 </a:t>
            </a:r>
          </a:p>
        </p:txBody>
      </p:sp>
      <p:pic>
        <p:nvPicPr>
          <p:cNvPr id="8" name="Picture 2" descr="C:\Users\Mokrushina\Desktop\логотип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2" b="23234"/>
          <a:stretch/>
        </p:blipFill>
        <p:spPr bwMode="auto">
          <a:xfrm>
            <a:off x="0" y="0"/>
            <a:ext cx="1619672" cy="146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923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7845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ГИА-11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61231"/>
            <a:ext cx="2412049" cy="489364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Выпускников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256</a:t>
            </a:r>
          </a:p>
          <a:p>
            <a:pPr algn="r"/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Допущено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ГИА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256   </a:t>
            </a:r>
          </a:p>
          <a:p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Получили аттестат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255</a:t>
            </a:r>
          </a:p>
          <a:p>
            <a:pPr algn="ctr"/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49" y="1"/>
            <a:ext cx="675468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56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47"/>
            <a:ext cx="2016224" cy="203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6795"/>
            <a:ext cx="8640960" cy="462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07030" y="332656"/>
            <a:ext cx="6134769" cy="96741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этап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4999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" y="1318951"/>
            <a:ext cx="8928992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4948" y="188640"/>
            <a:ext cx="6696744" cy="9361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4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Учительская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весна - 2025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78"/>
            <a:ext cx="1407262" cy="127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24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4427</TotalTime>
  <Words>338</Words>
  <Application>Microsoft Office PowerPoint</Application>
  <PresentationFormat>Экран (4:3)</PresentationFormat>
  <Paragraphs>156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«Будущее в настоящем - перспективы развития системы образования  Полевского муниципального округа»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Инновационная деятельность  как ресурс развития образования</dc:title>
  <dc:creator>Админ</dc:creator>
  <cp:lastModifiedBy>Mokrushina</cp:lastModifiedBy>
  <cp:revision>138</cp:revision>
  <dcterms:created xsi:type="dcterms:W3CDTF">2019-09-17T14:05:55Z</dcterms:created>
  <dcterms:modified xsi:type="dcterms:W3CDTF">2025-08-26T02:46:39Z</dcterms:modified>
</cp:coreProperties>
</file>