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298" r:id="rId4"/>
    <p:sldId id="268" r:id="rId5"/>
    <p:sldId id="295" r:id="rId6"/>
    <p:sldId id="296" r:id="rId7"/>
    <p:sldId id="289" r:id="rId8"/>
    <p:sldId id="299" r:id="rId9"/>
    <p:sldId id="300" r:id="rId10"/>
    <p:sldId id="265" r:id="rId11"/>
    <p:sldId id="301" r:id="rId12"/>
    <p:sldId id="302" r:id="rId13"/>
    <p:sldId id="303" r:id="rId14"/>
    <p:sldId id="293" r:id="rId15"/>
    <p:sldId id="304" r:id="rId16"/>
    <p:sldId id="307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7BCD"/>
    <a:srgbClr val="D4E2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28E6-82A4-4954-93B1-12D06BC27B3C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0728-E044-4792-80EC-B2B0ED375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0728-E044-4792-80EC-B2B0ED37518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2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0D3F-A665-4852-AE63-240F7916F3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04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AFA7118-FAA7-4A0E-89DA-54CC10CC33F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5E70-F94B-4B50-8B66-821747F127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4FB2F-0BF9-4629-9D84-7A5C9C936E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5E70-F94B-4B50-8B66-821747F127C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5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17859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Воспитание как приоритетное направление современного образования: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достижения</a:t>
            </a:r>
            <a:r>
              <a:rPr lang="ru-RU" sz="3600" b="1" dirty="0" smtClean="0"/>
              <a:t>, проблемы, перспективы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29684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августовское совещание педагогов Полевского городского округа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30 </a:t>
            </a:r>
            <a:r>
              <a:rPr lang="ru-RU" sz="2800" b="1" i="1" dirty="0" smtClean="0"/>
              <a:t>августа </a:t>
            </a:r>
            <a:r>
              <a:rPr lang="ru-RU" sz="2800" b="1" i="1" dirty="0" smtClean="0"/>
              <a:t>2022 </a:t>
            </a:r>
            <a:r>
              <a:rPr lang="ru-RU" sz="2800" b="1" i="1" dirty="0" smtClean="0"/>
              <a:t>года</a:t>
            </a:r>
            <a:endParaRPr lang="ru-RU" sz="2800" b="1" i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3000364" y="142852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25574" y="69444"/>
            <a:ext cx="1728192" cy="14934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7818" y="4643446"/>
            <a:ext cx="3571900" cy="1857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chemeClr val="lt1"/>
                </a:solidFill>
              </a:rPr>
              <a:t>Результативность участия в </a:t>
            </a:r>
            <a:r>
              <a:rPr lang="ru-RU" sz="3200" b="1" dirty="0" smtClean="0">
                <a:solidFill>
                  <a:schemeClr val="lt1"/>
                </a:solidFill>
              </a:rPr>
              <a:t>РЭ</a:t>
            </a:r>
          </a:p>
          <a:p>
            <a:pPr algn="ctr"/>
            <a:r>
              <a:rPr lang="ru-RU" sz="3200" b="1" dirty="0" smtClean="0"/>
              <a:t>56%</a:t>
            </a:r>
            <a:endParaRPr lang="ru-RU" sz="3200" b="1" dirty="0" smtClean="0">
              <a:solidFill>
                <a:schemeClr val="l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43200"/>
            <a:ext cx="6912768" cy="1446287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выявления, поддержки </a:t>
            </a:r>
            <a:br>
              <a:rPr lang="ru-RU" sz="2800" b="1" dirty="0"/>
            </a:br>
            <a:r>
              <a:rPr lang="ru-RU" sz="2800" b="1" dirty="0"/>
              <a:t>и развития способностей и талантов </a:t>
            </a:r>
            <a:br>
              <a:rPr lang="ru-RU" sz="2800" b="1" dirty="0"/>
            </a:br>
            <a:r>
              <a:rPr lang="ru-RU" sz="2800" b="1" dirty="0"/>
              <a:t>у детей и молодёжи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2214554"/>
            <a:ext cx="3286148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Школьный этап</a:t>
            </a:r>
          </a:p>
          <a:p>
            <a:endParaRPr lang="ru-RU" sz="1200" dirty="0" smtClean="0"/>
          </a:p>
          <a:p>
            <a:r>
              <a:rPr lang="ru-RU" sz="3200" dirty="0" smtClean="0"/>
              <a:t>3576 чел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572008"/>
            <a:ext cx="3357586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Муниципальный этап</a:t>
            </a:r>
          </a:p>
          <a:p>
            <a:endParaRPr lang="ru-RU" sz="1200" dirty="0" smtClean="0"/>
          </a:p>
          <a:p>
            <a:r>
              <a:rPr lang="ru-RU" sz="3200" dirty="0" smtClean="0"/>
              <a:t>830 чел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14554"/>
            <a:ext cx="2428892" cy="24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215074" y="1928802"/>
            <a:ext cx="2786082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Региональный этап</a:t>
            </a:r>
          </a:p>
          <a:p>
            <a:endParaRPr lang="ru-RU" sz="1200" dirty="0" smtClean="0"/>
          </a:p>
          <a:p>
            <a:r>
              <a:rPr lang="ru-RU" sz="3200" dirty="0" smtClean="0"/>
              <a:t>48 чел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069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9-deti_poyut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81325">
            <a:off x="5846811" y="1134828"/>
            <a:ext cx="302125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2800" b="1" dirty="0" smtClean="0">
                <a:solidFill>
                  <a:schemeClr val="lt1"/>
                </a:solidFill>
              </a:rPr>
              <a:t>Подпрограмма 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2800" b="1" dirty="0" smtClean="0">
                <a:solidFill>
                  <a:schemeClr val="lt1"/>
                </a:solidFill>
              </a:rPr>
              <a:t>«Патриотическое воспитание несовершеннолетних»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401863" cy="3012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736"/>
            <a:ext cx="23588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071810"/>
            <a:ext cx="3143240" cy="357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rcRect l="18109" t="9263" r="3149" b="10421"/>
          <a:stretch>
            <a:fillRect/>
          </a:stretch>
        </p:blipFill>
        <p:spPr>
          <a:xfrm rot="20894417">
            <a:off x="1325694" y="3685703"/>
            <a:ext cx="422277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123728" y="101814"/>
            <a:ext cx="6929486" cy="1285884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/>
              <a:t>Система </a:t>
            </a:r>
            <a:r>
              <a:rPr lang="ru-RU" sz="3200" b="1" dirty="0" smtClean="0"/>
              <a:t>воспитания </a:t>
            </a:r>
            <a:r>
              <a:rPr lang="ru-RU" sz="3200" b="1" dirty="0"/>
              <a:t>обучающихся</a:t>
            </a:r>
          </a:p>
        </p:txBody>
      </p:sp>
      <p:pic>
        <p:nvPicPr>
          <p:cNvPr id="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42844" y="112617"/>
            <a:ext cx="1903415" cy="143939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785926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Отряды волонтеров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571744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Отряды ДЮП и ЮИД</a:t>
            </a:r>
            <a:endParaRPr lang="ru-RU" sz="3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357562"/>
            <a:ext cx="4357718" cy="857256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Экологические отряды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500702"/>
            <a:ext cx="4357718" cy="71438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Юнармейские отряды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953" y="4357694"/>
            <a:ext cx="4391609" cy="100013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000" b="1" dirty="0" smtClean="0"/>
              <a:t>Военно-патриотические клубы</a:t>
            </a:r>
            <a:endParaRPr lang="ru-RU" sz="3000" b="1" dirty="0"/>
          </a:p>
        </p:txBody>
      </p:sp>
      <p:pic>
        <p:nvPicPr>
          <p:cNvPr id="20" name="Picture 2" descr="https://crdu-p.uralschool.ru/upload/sccrdu_p_new/images/big/b9/1d/b91d243460a3d5f010ba026c57874c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26" t="28543" r="3691" b="4429"/>
          <a:stretch/>
        </p:blipFill>
        <p:spPr bwMode="auto">
          <a:xfrm>
            <a:off x="7072330" y="3357562"/>
            <a:ext cx="2071670" cy="156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lum bright="-5000" contrast="2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4" t="32941" r="51348" b="17439"/>
          <a:stretch/>
        </p:blipFill>
        <p:spPr>
          <a:xfrm>
            <a:off x="7143768" y="5072074"/>
            <a:ext cx="2000232" cy="171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4" descr="https://navgymnasiumnn.edusite.ru/images/yemblem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7" r="2303" b="6001"/>
          <a:stretch>
            <a:fillRect/>
          </a:stretch>
        </p:blipFill>
        <p:spPr bwMode="auto">
          <a:xfrm>
            <a:off x="4572000" y="1357298"/>
            <a:ext cx="2436110" cy="27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rcRect l="17321" b="17368"/>
          <a:stretch>
            <a:fillRect/>
          </a:stretch>
        </p:blipFill>
        <p:spPr>
          <a:xfrm>
            <a:off x="7000892" y="1643050"/>
            <a:ext cx="2143108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530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f6b6af04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00694" cy="3208718"/>
          </a:xfrm>
          <a:prstGeom prst="rect">
            <a:avLst/>
          </a:prstGeom>
        </p:spPr>
      </p:pic>
      <p:pic>
        <p:nvPicPr>
          <p:cNvPr id="4" name="Рисунок 3" descr="91007234_Na_uroke.jpg"/>
          <p:cNvPicPr>
            <a:picLocks noChangeAspect="1"/>
          </p:cNvPicPr>
          <p:nvPr/>
        </p:nvPicPr>
        <p:blipFill>
          <a:blip r:embed="rId4" cstate="print"/>
          <a:srcRect l="3605" t="2686" r="3605" b="8059"/>
          <a:stretch>
            <a:fillRect/>
          </a:stretch>
        </p:blipFill>
        <p:spPr>
          <a:xfrm>
            <a:off x="5500692" y="0"/>
            <a:ext cx="3643307" cy="3214686"/>
          </a:xfrm>
          <a:prstGeom prst="rect">
            <a:avLst/>
          </a:prstGeom>
        </p:spPr>
      </p:pic>
      <p:pic>
        <p:nvPicPr>
          <p:cNvPr id="6" name="Рисунок 5" descr="103966-35657.jpg"/>
          <p:cNvPicPr>
            <a:picLocks noChangeAspect="1"/>
          </p:cNvPicPr>
          <p:nvPr/>
        </p:nvPicPr>
        <p:blipFill>
          <a:blip r:embed="rId5" cstate="print"/>
          <a:srcRect l="13568" r="28750" b="15462"/>
          <a:stretch>
            <a:fillRect/>
          </a:stretch>
        </p:blipFill>
        <p:spPr>
          <a:xfrm>
            <a:off x="5183998" y="3214686"/>
            <a:ext cx="3960002" cy="3643314"/>
          </a:xfrm>
          <a:prstGeom prst="rect">
            <a:avLst/>
          </a:prstGeom>
        </p:spPr>
      </p:pic>
      <p:pic>
        <p:nvPicPr>
          <p:cNvPr id="5" name="Рисунок 4" descr="m_798fa43a38f748f6945969c6632e20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90871"/>
            <a:ext cx="5500694" cy="3667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1196752"/>
            <a:ext cx="4929222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урока начинается ученик,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урока начинается учитель,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урока начинается школа,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урока начинается Россия</a:t>
            </a: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Региональное исследование состояния воспитательной работы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142984"/>
            <a:ext cx="2695772" cy="22860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2777739" cy="24288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5113305" cy="39290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500034" y="928670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«От того, как мы воспитываем молодежь, зависит, сможет ли Россия сберечь и приумножить себя саму. Сможет ли она быть современной, перспективной, эффективно развивающейся, но в то же время сможет ли не растерять себя как нацию, не утратить свою самобытность в очень непростой современной обстановке» </a:t>
            </a:r>
          </a:p>
          <a:p>
            <a:pPr algn="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В.В.Путин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s34pgo.ru/images/pedchteniya_2019_3.jpg"/>
          <p:cNvPicPr>
            <a:picLocks noChangeAspect="1" noChangeArrowheads="1"/>
          </p:cNvPicPr>
          <p:nvPr/>
        </p:nvPicPr>
        <p:blipFill>
          <a:blip r:embed="rId3"/>
          <a:srcRect l="20787" t="29302" r="28819"/>
          <a:stretch>
            <a:fillRect/>
          </a:stretch>
        </p:blipFill>
        <p:spPr bwMode="auto">
          <a:xfrm>
            <a:off x="5868144" y="4685331"/>
            <a:ext cx="1857356" cy="1932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928447" y="114254"/>
            <a:ext cx="7000924" cy="8664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обеспечения профессионального развития педагогических работников </a:t>
            </a:r>
          </a:p>
        </p:txBody>
      </p:sp>
      <p:pic>
        <p:nvPicPr>
          <p:cNvPr id="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4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24985" y="28228"/>
            <a:ext cx="1685797" cy="127483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01719" y="1772816"/>
            <a:ext cx="4974338" cy="562749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Повышение квалификации педагогов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500306"/>
            <a:ext cx="356506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Курсовая подготовка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214686"/>
            <a:ext cx="3565060" cy="92869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 молодого учителя/воспитателя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6072206"/>
            <a:ext cx="356506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Заседания ГМО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4214818"/>
            <a:ext cx="3565060" cy="100013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Годичные проблемные семинары, курсы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44" y="5286388"/>
            <a:ext cx="356506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Педагогические чтения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6397" y="2583922"/>
            <a:ext cx="1129659" cy="553998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lt1"/>
                </a:solidFill>
              </a:rPr>
              <a:t>829 чел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1177" y="3290885"/>
            <a:ext cx="1104879" cy="852495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lt1"/>
                </a:solidFill>
              </a:rPr>
              <a:t>45 </a:t>
            </a:r>
          </a:p>
          <a:p>
            <a:pPr algn="ctr"/>
            <a:r>
              <a:rPr lang="ru-RU" sz="2000" b="1" dirty="0" smtClean="0">
                <a:solidFill>
                  <a:schemeClr val="lt1"/>
                </a:solidFill>
              </a:rPr>
              <a:t>чел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8689" y="4295009"/>
            <a:ext cx="1087368" cy="839750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lt1"/>
                </a:solidFill>
              </a:rPr>
              <a:t>85 </a:t>
            </a:r>
          </a:p>
          <a:p>
            <a:pPr algn="ctr"/>
            <a:r>
              <a:rPr lang="ru-RU" sz="2000" b="1" dirty="0" smtClean="0">
                <a:solidFill>
                  <a:schemeClr val="lt1"/>
                </a:solidFill>
              </a:rPr>
              <a:t>чел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1177" y="5357826"/>
            <a:ext cx="1104880" cy="553998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lt1"/>
                </a:solidFill>
              </a:rPr>
              <a:t>217 чел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3068960"/>
            <a:ext cx="1894017" cy="18573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220073" y="1209264"/>
            <a:ext cx="3939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«Качество системы образования не может быть выше качества работающих в ней учителей</a:t>
            </a:r>
            <a:r>
              <a:rPr lang="ru-RU" sz="2000" b="1" i="1" dirty="0" smtClean="0"/>
              <a:t>»</a:t>
            </a:r>
            <a:endParaRPr lang="ru-RU" sz="2000" b="1" dirty="0"/>
          </a:p>
          <a:p>
            <a:pPr algn="r"/>
            <a:r>
              <a:rPr lang="ru-RU" sz="2000" b="1" dirty="0" smtClean="0"/>
              <a:t>Майкл </a:t>
            </a:r>
            <a:r>
              <a:rPr lang="ru-RU" sz="2000" b="1" dirty="0" err="1" smtClean="0"/>
              <a:t>Барбер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928447" y="123732"/>
            <a:ext cx="7000924" cy="1085531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обеспечения профессионального развития педагогических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60046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0" y="214290"/>
            <a:ext cx="1605945" cy="121444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9144000" cy="428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1604" y="142852"/>
            <a:ext cx="757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Победители и призеры </a:t>
            </a:r>
            <a:br>
              <a:rPr lang="ru-RU" sz="2800" b="1" dirty="0" smtClean="0"/>
            </a:br>
            <a:r>
              <a:rPr lang="ru-RU" sz="2800" b="1" dirty="0" smtClean="0"/>
              <a:t>профессиональных педагогический конкурсов </a:t>
            </a:r>
            <a:br>
              <a:rPr lang="ru-RU" sz="2800" b="1" dirty="0" smtClean="0"/>
            </a:br>
            <a:r>
              <a:rPr lang="ru-RU" sz="2800" b="1" dirty="0" smtClean="0"/>
              <a:t>2021-2022 учебного года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2877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2" y="1"/>
            <a:ext cx="9124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285992"/>
            <a:ext cx="9144000" cy="196977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ru-RU" sz="6600" b="1" spc="320" dirty="0" smtClean="0">
                <a:solidFill>
                  <a:srgbClr val="BC5908"/>
                </a:solidFill>
                <a:latin typeface="Monotype Corsiva" pitchFamily="66" charset="0"/>
              </a:rPr>
              <a:t>Коллеги!</a:t>
            </a:r>
          </a:p>
          <a:p>
            <a:pPr algn="ctr">
              <a:lnSpc>
                <a:spcPts val="6600"/>
              </a:lnSpc>
            </a:pPr>
            <a:r>
              <a:rPr lang="ru-RU" sz="6600" b="1" spc="320" dirty="0" smtClean="0">
                <a:solidFill>
                  <a:srgbClr val="BC5908"/>
                </a:solidFill>
                <a:latin typeface="Monotype Corsiva" pitchFamily="66" charset="0"/>
              </a:rPr>
              <a:t>С новым учебным годом!</a:t>
            </a:r>
          </a:p>
          <a:p>
            <a:pPr algn="ctr"/>
            <a:endParaRPr lang="ru-RU" sz="1200" b="1" spc="320" dirty="0">
              <a:solidFill>
                <a:srgbClr val="BC590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876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на 2021 </a:t>
            </a:r>
            <a:r>
              <a:rPr lang="ru-RU" b="1" dirty="0"/>
              <a:t>– </a:t>
            </a:r>
            <a:r>
              <a:rPr lang="ru-RU" b="1" dirty="0" smtClean="0"/>
              <a:t>2022 </a:t>
            </a:r>
            <a:r>
              <a:rPr lang="ru-RU" b="1" dirty="0"/>
              <a:t>учебный год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269" y="1785926"/>
            <a:ext cx="8971731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Обеспечение </a:t>
            </a:r>
            <a:r>
              <a:rPr lang="ru-RU" sz="2400" b="1" dirty="0" smtClean="0"/>
              <a:t>доступного и </a:t>
            </a:r>
            <a:r>
              <a:rPr lang="ru-RU" sz="2400" b="1" dirty="0"/>
              <a:t>качественного дошкольного, начального общего, основного общего, среднего общего образования и дополнительного образования в муниципальных образовательных организациях </a:t>
            </a:r>
            <a:r>
              <a:rPr lang="ru-RU" sz="2400" b="1" dirty="0" smtClean="0"/>
              <a:t>ПГО</a:t>
            </a:r>
            <a:endParaRPr lang="ru-RU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/>
              <a:t>Развитие </a:t>
            </a:r>
            <a:r>
              <a:rPr lang="ru-RU" sz="2400" b="1" dirty="0"/>
              <a:t>муниципальной системы воспитания и социализации обучающихся в образовательных организациях ПГО.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/>
              <a:t>Совершенствование </a:t>
            </a:r>
            <a:r>
              <a:rPr lang="ru-RU" sz="2400" b="1" dirty="0"/>
              <a:t>муниципальной системы выявления, развития и поддержки одаренных детей.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/>
              <a:t>Повышение </a:t>
            </a:r>
            <a:r>
              <a:rPr lang="ru-RU" sz="2400" b="1" dirty="0"/>
              <a:t>профессиональной компетентности педагогов и руководителей образовательных организаций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0" y="0"/>
            <a:ext cx="164304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46" y="1357298"/>
            <a:ext cx="3187849" cy="307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2285984" y="214290"/>
            <a:ext cx="6602786" cy="3922596"/>
            <a:chOff x="-5833952" y="73038"/>
            <a:chExt cx="11682367" cy="23025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-5833952" y="73038"/>
              <a:ext cx="11375629" cy="560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ru-RU" sz="2800" dirty="0" smtClean="0"/>
                <a:t>Дошкольное       образование</a:t>
              </a:r>
            </a:p>
            <a:p>
              <a:endParaRPr lang="ru-RU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238" y="1960033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специализированные группы -  </a:t>
              </a:r>
              <a:r>
                <a:rPr lang="ru-RU" dirty="0" smtClean="0"/>
                <a:t>34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2238" y="869769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дети-инвалиды- </a:t>
              </a:r>
              <a:r>
                <a:rPr lang="ru-RU" dirty="0" smtClean="0"/>
                <a:t>58</a:t>
              </a:r>
              <a:endParaRPr lang="ru-RU" dirty="0"/>
            </a:p>
            <a:p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238" y="1372968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дети с ОВЗ – </a:t>
              </a:r>
              <a:r>
                <a:rPr lang="ru-RU" dirty="0" smtClean="0"/>
                <a:t>205</a:t>
              </a:r>
              <a:endParaRPr lang="ru-RU" dirty="0"/>
            </a:p>
            <a:p>
              <a:endParaRPr lang="ru-RU" dirty="0"/>
            </a:p>
          </p:txBody>
        </p:sp>
      </p:grpSp>
      <p:pic>
        <p:nvPicPr>
          <p:cNvPr id="16" name="Рисунок 15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285720" y="0"/>
            <a:ext cx="1714513" cy="138354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8318" y="4357694"/>
            <a:ext cx="245568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714612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ПС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«Особым детям – особая забота!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9256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«Доступная среда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720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Сетевое взаимодействие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5357850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2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6840759" cy="1224136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мониторинга развития качества  дошкольного образования</a:t>
            </a:r>
          </a:p>
        </p:txBody>
      </p:sp>
      <p:pic>
        <p:nvPicPr>
          <p:cNvPr id="5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07504" y="81009"/>
            <a:ext cx="1903415" cy="143939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849" y="2988528"/>
            <a:ext cx="2555123" cy="206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935" y="1464130"/>
            <a:ext cx="2543885" cy="152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128" y="5103760"/>
            <a:ext cx="2543885" cy="160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54" y="1953086"/>
            <a:ext cx="2097381" cy="2412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11760" y="1628800"/>
            <a:ext cx="3888432" cy="7149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Реализация ФГОС дошкольного образования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2471382"/>
            <a:ext cx="3888432" cy="74159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Развитие образовательной среды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60" y="3313964"/>
            <a:ext cx="3816424" cy="763108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Создание условий для обучения детей с ОВЗ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4301626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Обеспечение условий </a:t>
            </a:r>
            <a:r>
              <a:rPr lang="ru-RU" sz="2400" b="1" dirty="0" smtClean="0"/>
              <a:t>безопасности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5157192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детской одаренности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1760" y="6000540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Методическое сопровождение педагогов</a:t>
            </a:r>
            <a:endParaRPr lang="ru-RU" sz="2400" b="1" dirty="0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41937"/>
            <a:ext cx="2031504" cy="206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53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0042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Обеспечение доступного, бесплатного и качественного общего (дошкольного, начального общего, основного общего, среднего общего)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и </a:t>
            </a:r>
            <a:r>
              <a:rPr lang="ru-RU" sz="2000" b="1" i="1" dirty="0"/>
              <a:t>дополнительного образования</a:t>
            </a:r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938" y="0"/>
            <a:ext cx="4524375" cy="43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4212468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1908981"/>
              </p:ext>
            </p:extLst>
          </p:nvPr>
        </p:nvGraphicFramePr>
        <p:xfrm>
          <a:off x="5214942" y="4500570"/>
          <a:ext cx="3764148" cy="2101065"/>
        </p:xfrm>
        <a:graphic>
          <a:graphicData uri="http://schemas.openxmlformats.org/drawingml/2006/table">
            <a:tbl>
              <a:tblPr/>
              <a:tblGrid>
                <a:gridCol w="1254716"/>
                <a:gridCol w="1254716"/>
                <a:gridCol w="1254716"/>
              </a:tblGrid>
              <a:tr h="813224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формы получения образования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очная 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заочная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семейная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9 107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35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000520" y="214290"/>
            <a:ext cx="71434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ФГОС среднего общего образования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1978200" y="692640"/>
            <a:ext cx="7143480" cy="3168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000" b="1" i="1" strike="noStrike" spc="-1" dirty="0">
                <a:solidFill>
                  <a:srgbClr val="000000"/>
                </a:solidFill>
                <a:latin typeface="Calibri"/>
              </a:rPr>
              <a:t>реализуются с сентября 2020 г.)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Calibri"/>
              </a:rPr>
              <a:t>Особенности 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</a:rPr>
              <a:t>образовательного процесса: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-Профильное обучение с углубленным изучением 2-3 предметов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Научно- исследовательская и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проектная деятельность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Профессиональные пробы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Социальные практики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Индивидуальный учебный план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17" name="Picture 5"/>
          <p:cNvPicPr/>
          <p:nvPr/>
        </p:nvPicPr>
        <p:blipFill>
          <a:blip r:embed="rId3">
            <a:lum contrast="9000"/>
          </a:blip>
          <a:stretch/>
        </p:blipFill>
        <p:spPr>
          <a:xfrm>
            <a:off x="214282" y="714356"/>
            <a:ext cx="1768396" cy="128556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  <p:pic>
        <p:nvPicPr>
          <p:cNvPr id="118" name="Picture 2" descr="http://s.citysites.ua/upload/images/news/intext/56c/404a201d53/6180aa55efb3e16f79489c3f8bb1094a.jpg"/>
          <p:cNvPicPr/>
          <p:nvPr/>
        </p:nvPicPr>
        <p:blipFill>
          <a:blip r:embed="rId4"/>
          <a:stretch/>
        </p:blipFill>
        <p:spPr>
          <a:xfrm>
            <a:off x="214282" y="2143116"/>
            <a:ext cx="1802880" cy="1557360"/>
          </a:xfrm>
          <a:prstGeom prst="rect">
            <a:avLst/>
          </a:prstGeom>
          <a:ln w="0">
            <a:solidFill>
              <a:schemeClr val="accent1"/>
            </a:solidFill>
          </a:ln>
        </p:spPr>
      </p:pic>
      <p:graphicFrame>
        <p:nvGraphicFramePr>
          <p:cNvPr id="120" name="Table 3"/>
          <p:cNvGraphicFramePr/>
          <p:nvPr>
            <p:extLst>
              <p:ext uri="{D42A27DB-BD31-4B8C-83A1-F6EECF244321}">
                <p14:modId xmlns:p14="http://schemas.microsoft.com/office/powerpoint/2010/main" xmlns="" val="4028225486"/>
              </p:ext>
            </p:extLst>
          </p:nvPr>
        </p:nvGraphicFramePr>
        <p:xfrm>
          <a:off x="395536" y="3901440"/>
          <a:ext cx="5759280" cy="2956560"/>
        </p:xfrm>
        <a:graphic>
          <a:graphicData uri="http://schemas.openxmlformats.org/drawingml/2006/table">
            <a:tbl>
              <a:tblPr/>
              <a:tblGrid>
                <a:gridCol w="2672280"/>
                <a:gridCol w="3087000"/>
              </a:tblGrid>
              <a:tr h="592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0196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Технологический профиль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физика, математика, информатика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61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Гуманитарный профиль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литература, история,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ин.яз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Естественнонаучный профиль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физика, химия, биология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82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0196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Социально-экономический профиль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математика, экономика,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обществознание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9" name="Picture 2"/>
          <p:cNvPicPr/>
          <p:nvPr/>
        </p:nvPicPr>
        <p:blipFill>
          <a:blip r:embed="rId5"/>
          <a:stretch/>
        </p:blipFill>
        <p:spPr>
          <a:xfrm>
            <a:off x="5891040" y="2143116"/>
            <a:ext cx="3252960" cy="314712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13087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71736" y="2061225"/>
            <a:ext cx="3929090" cy="697536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Техническое творчество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1736" y="1347759"/>
            <a:ext cx="3929090" cy="642942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Программа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«Уральская инженерная школа»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4081" y="6132175"/>
            <a:ext cx="3929090" cy="642942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Проект «Билет в будущее»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2" t="9637"/>
          <a:stretch/>
        </p:blipFill>
        <p:spPr>
          <a:xfrm>
            <a:off x="62284" y="1560419"/>
            <a:ext cx="2357422" cy="167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polevuo.ru/wp-content/uploads/2018/05/20180413_1143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6" r="5066"/>
          <a:stretch/>
        </p:blipFill>
        <p:spPr bwMode="auto">
          <a:xfrm>
            <a:off x="6760875" y="3221394"/>
            <a:ext cx="2228056" cy="1585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.citysites.ua/upload/images/news/intext/56c/404a201d53/6180aa55efb3e16f79489c3f8bb1094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2651"/>
            <a:ext cx="2428860" cy="164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Наталья\Desktop\отчет живые уроки\DSC_0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66" r="29527" b="3336"/>
          <a:stretch>
            <a:fillRect/>
          </a:stretch>
        </p:blipFill>
        <p:spPr bwMode="auto">
          <a:xfrm>
            <a:off x="10075" y="4790132"/>
            <a:ext cx="2428860" cy="1928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4"/>
          <a:stretch>
            <a:fillRect/>
          </a:stretch>
        </p:blipFill>
        <p:spPr>
          <a:xfrm>
            <a:off x="6593171" y="4975198"/>
            <a:ext cx="2329440" cy="169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8" t="18120" r="3624"/>
          <a:stretch>
            <a:fillRect/>
          </a:stretch>
        </p:blipFill>
        <p:spPr>
          <a:xfrm>
            <a:off x="6760875" y="1393017"/>
            <a:ext cx="219454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 bwMode="auto">
          <a:xfrm>
            <a:off x="2339213" y="116632"/>
            <a:ext cx="6649717" cy="1080120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/>
              <a:t>Система работы по самоопределению и профессиональной ориентации обучающихся</a:t>
            </a:r>
          </a:p>
        </p:txBody>
      </p:sp>
      <p:pic>
        <p:nvPicPr>
          <p:cNvPr id="20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10" cstate="print">
            <a:lum bright="-7000" contrast="14000"/>
          </a:blip>
          <a:srcRect/>
          <a:stretch>
            <a:fillRect/>
          </a:stretch>
        </p:blipFill>
        <p:spPr bwMode="auto">
          <a:xfrm>
            <a:off x="262722" y="60776"/>
            <a:ext cx="1903415" cy="1439398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571736" y="2898210"/>
            <a:ext cx="3929090" cy="608882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«Живые уроки» на предприятиях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3639361"/>
            <a:ext cx="3929090" cy="769654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Профессиональные пробы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71736" y="4509120"/>
            <a:ext cx="3929090" cy="769654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Профильные смены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11261" y="5373216"/>
            <a:ext cx="3929090" cy="642942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Конкурс «Точка опоры»</a:t>
            </a:r>
          </a:p>
        </p:txBody>
      </p:sp>
    </p:spTree>
    <p:extLst>
      <p:ext uri="{BB962C8B-B14F-4D97-AF65-F5344CB8AC3E}">
        <p14:creationId xmlns:p14="http://schemas.microsoft.com/office/powerpoint/2010/main" xmlns="" val="86309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251520" y="142852"/>
            <a:ext cx="1903415" cy="1439398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208912" y="142852"/>
            <a:ext cx="5764785" cy="98189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Современное оборудование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159" y="1668443"/>
            <a:ext cx="3203848" cy="19872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развитие </a:t>
            </a:r>
          </a:p>
          <a:p>
            <a:pPr algn="ctr"/>
            <a:r>
              <a:rPr lang="ru-RU" sz="2800" b="1" dirty="0" smtClean="0"/>
              <a:t>цифровой образовательной среды</a:t>
            </a:r>
            <a:endParaRPr lang="ru-RU" sz="3000" b="1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146" y="3827518"/>
            <a:ext cx="3203848" cy="19872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технологии дистанционного обучения</a:t>
            </a:r>
            <a:endParaRPr lang="ru-RU" sz="30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472608" cy="52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205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2928958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/>
              <a:t>Успеваемость</a:t>
            </a:r>
          </a:p>
          <a:p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dirty="0"/>
              <a:t>    </a:t>
            </a:r>
            <a:r>
              <a:rPr lang="ru-RU" sz="3200" dirty="0" smtClean="0"/>
              <a:t>99,8%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786190"/>
            <a:ext cx="2928958" cy="2571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2800" dirty="0"/>
              <a:t>Доля обучающихся </a:t>
            </a:r>
          </a:p>
          <a:p>
            <a:r>
              <a:rPr lang="ru-RU" sz="2800" dirty="0"/>
              <a:t>на «4» и «5</a:t>
            </a:r>
            <a:r>
              <a:rPr lang="ru-RU" sz="2800" dirty="0" smtClean="0"/>
              <a:t>»</a:t>
            </a:r>
          </a:p>
          <a:p>
            <a:endParaRPr lang="ru-RU" sz="2800" dirty="0"/>
          </a:p>
          <a:p>
            <a:r>
              <a:rPr lang="ru-RU" sz="3200" dirty="0" smtClean="0"/>
              <a:t>48 </a:t>
            </a:r>
            <a:r>
              <a:rPr lang="ru-RU" sz="3200" dirty="0"/>
              <a:t>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5008" y="235990"/>
            <a:ext cx="6953569" cy="9674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И</a:t>
            </a:r>
            <a:r>
              <a:rPr lang="ru-RU" sz="4400" b="1" dirty="0" smtClean="0"/>
              <a:t>тоги </a:t>
            </a:r>
            <a:r>
              <a:rPr lang="ru-RU" sz="4400" b="1" dirty="0"/>
              <a:t>учебного </a:t>
            </a:r>
            <a:r>
              <a:rPr lang="ru-RU" sz="4400" b="1" dirty="0" smtClean="0"/>
              <a:t>года</a:t>
            </a:r>
            <a:endParaRPr lang="ru-RU" sz="4400" b="1" dirty="0"/>
          </a:p>
        </p:txBody>
      </p:sp>
      <p:pic>
        <p:nvPicPr>
          <p:cNvPr id="8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07505" y="142852"/>
            <a:ext cx="1714512" cy="12965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428736"/>
            <a:ext cx="378621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/>
              <a:t>не успевают </a:t>
            </a:r>
            <a:endParaRPr lang="ru-RU" sz="3200" dirty="0"/>
          </a:p>
          <a:p>
            <a:r>
              <a:rPr lang="ru-RU" sz="3200" dirty="0" smtClean="0"/>
              <a:t>14 чел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3071810"/>
            <a:ext cx="3714776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не продолжили обучение</a:t>
            </a:r>
          </a:p>
          <a:p>
            <a:r>
              <a:rPr lang="ru-RU" sz="3200" dirty="0" smtClean="0"/>
              <a:t>9 чел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4714884"/>
            <a:ext cx="3714776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отчислены</a:t>
            </a:r>
          </a:p>
          <a:p>
            <a:r>
              <a:rPr lang="ru-RU" sz="3200" dirty="0" smtClean="0"/>
              <a:t>2 чел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49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488</Words>
  <Application>Microsoft Office PowerPoint</Application>
  <PresentationFormat>Экран (4:3)</PresentationFormat>
  <Paragraphs>135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Воспитание как приоритетное направление современного образования:  достижения, проблемы, перспективы</vt:lpstr>
      <vt:lpstr>Задачи на 2021 – 2022 учебный год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Региональное исследование состояния воспитательной работы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ьрп</cp:lastModifiedBy>
  <cp:revision>70</cp:revision>
  <dcterms:created xsi:type="dcterms:W3CDTF">2019-09-17T14:05:55Z</dcterms:created>
  <dcterms:modified xsi:type="dcterms:W3CDTF">2022-08-29T20:15:42Z</dcterms:modified>
</cp:coreProperties>
</file>