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09" r:id="rId3"/>
    <p:sldId id="298" r:id="rId4"/>
    <p:sldId id="268" r:id="rId5"/>
    <p:sldId id="310" r:id="rId6"/>
    <p:sldId id="311" r:id="rId7"/>
    <p:sldId id="312" r:id="rId8"/>
    <p:sldId id="300" r:id="rId9"/>
    <p:sldId id="313" r:id="rId10"/>
    <p:sldId id="314" r:id="rId11"/>
    <p:sldId id="315" r:id="rId12"/>
    <p:sldId id="316" r:id="rId13"/>
    <p:sldId id="317" r:id="rId14"/>
    <p:sldId id="302" r:id="rId15"/>
    <p:sldId id="318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BCD"/>
    <a:srgbClr val="D4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28E6-82A4-4954-93B1-12D06BC27B3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90728-E044-4792-80EC-B2B0ED375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90728-E044-4792-80EC-B2B0ED37518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0D3F-A665-4852-AE63-240F7916F3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4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05E70-F94B-4B50-8B66-821747F127C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F327-5E40-4C8B-BD1A-96A31B8A0FB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0" y="2348880"/>
            <a:ext cx="9144000" cy="2160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/>
              <a:t>Основные стратегические ориентиры российского образования:</a:t>
            </a:r>
            <a:br>
              <a:rPr lang="ru-RU" sz="4000" b="1" dirty="0" smtClean="0"/>
            </a:br>
            <a:r>
              <a:rPr lang="ru-RU" sz="4000" b="1" dirty="0" smtClean="0"/>
              <a:t>качество, наставничество, воспитание, профессиональная ориентация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869160"/>
            <a:ext cx="8429684" cy="11430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августовское совещание педагогов Полевского городского округа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382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29 </a:t>
            </a:r>
            <a:r>
              <a:rPr lang="ru-RU" sz="2800" b="1" i="1" dirty="0" smtClean="0"/>
              <a:t>августа </a:t>
            </a:r>
            <a:r>
              <a:rPr lang="ru-RU" sz="2800" b="1" i="1" dirty="0" smtClean="0"/>
              <a:t>2023 </a:t>
            </a:r>
            <a:r>
              <a:rPr lang="ru-RU" sz="2800" b="1" i="1" dirty="0" smtClean="0"/>
              <a:t>года</a:t>
            </a:r>
            <a:endParaRPr lang="ru-RU" sz="2800" b="1" i="1" dirty="0"/>
          </a:p>
        </p:txBody>
      </p:sp>
      <p:pic>
        <p:nvPicPr>
          <p:cNvPr id="5" name="Рисунок 4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683568" y="185161"/>
            <a:ext cx="2376264" cy="1772816"/>
          </a:xfrm>
          <a:prstGeom prst="rect">
            <a:avLst/>
          </a:prstGeom>
          <a:noFill/>
        </p:spPr>
      </p:pic>
      <p:pic>
        <p:nvPicPr>
          <p:cNvPr id="1026" name="Picture 2" descr="https://www.egti.ru/uploads/storage/540007dc-8eb7-4298-8817-4ebab0299924/%D0%93%D0%BE%D0%B4%20%D0%BF%D0%B5%D0%B4%D0%B0%D0%B3%D0%BE%D0%B3%D0%B0%20%D0%B8%20%D0%BD%D0%B0%D1%81%D1%82%D0%B0%D0%B2%D0%BD%D0%B8%D0%BA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739"/>
            <a:ext cx="3203848" cy="20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80615" y="116632"/>
            <a:ext cx="1713980" cy="1296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-3349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ГИА-11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28800"/>
            <a:ext cx="3059832" cy="489364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Выпускников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247</a:t>
            </a:r>
          </a:p>
          <a:p>
            <a:pPr algn="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Допущено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ГИА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247   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Получили аттестат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245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95" y="1466766"/>
            <a:ext cx="5760640" cy="5217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88955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Доля </a:t>
            </a:r>
            <a:r>
              <a:rPr lang="ru-RU" sz="2800" b="1" dirty="0" err="1" smtClean="0"/>
              <a:t>высокобалльных</a:t>
            </a:r>
            <a:r>
              <a:rPr lang="ru-RU" sz="2800" b="1" dirty="0" smtClean="0"/>
              <a:t> работ, %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4984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214282" y="143002"/>
            <a:ext cx="1643074" cy="14199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52121" y="4643446"/>
            <a:ext cx="3277598" cy="1857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/>
            </a:lvl1pPr>
          </a:lstStyle>
          <a:p>
            <a:r>
              <a:rPr lang="ru-RU" dirty="0"/>
              <a:t>Результативность участия в РЭ</a:t>
            </a:r>
          </a:p>
          <a:p>
            <a:r>
              <a:rPr lang="ru-RU" dirty="0"/>
              <a:t>53 %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1943081"/>
            <a:ext cx="3286148" cy="2000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/>
            </a:lvl1pPr>
          </a:lstStyle>
          <a:p>
            <a:r>
              <a:rPr lang="ru-RU" dirty="0"/>
              <a:t>Школьный </a:t>
            </a:r>
          </a:p>
          <a:p>
            <a:r>
              <a:rPr lang="ru-RU" dirty="0"/>
              <a:t>этап</a:t>
            </a:r>
          </a:p>
          <a:p>
            <a:endParaRPr lang="ru-RU" dirty="0"/>
          </a:p>
          <a:p>
            <a:r>
              <a:rPr lang="ru-RU" dirty="0"/>
              <a:t>3 822 чел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4572008"/>
            <a:ext cx="3357586" cy="2000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/>
            </a:lvl1pPr>
          </a:lstStyle>
          <a:p>
            <a:r>
              <a:rPr lang="ru-RU" dirty="0"/>
              <a:t>Муниципальный этап</a:t>
            </a:r>
          </a:p>
          <a:p>
            <a:endParaRPr lang="ru-RU" dirty="0"/>
          </a:p>
          <a:p>
            <a:r>
              <a:rPr lang="ru-RU" dirty="0"/>
              <a:t>830 чел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61675"/>
            <a:ext cx="2714822" cy="27347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4361" y="1928802"/>
            <a:ext cx="3076795" cy="2000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/>
            </a:lvl1pPr>
          </a:lstStyle>
          <a:p>
            <a:r>
              <a:rPr lang="ru-RU" dirty="0"/>
              <a:t>Региональный этап</a:t>
            </a:r>
          </a:p>
          <a:p>
            <a:endParaRPr lang="ru-RU" dirty="0"/>
          </a:p>
          <a:p>
            <a:r>
              <a:rPr lang="ru-RU" dirty="0"/>
              <a:t>28 чел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65045"/>
            <a:ext cx="5488610" cy="130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7500926" y="24903"/>
            <a:ext cx="1643074" cy="1419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19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egti.ru/uploads/storage/540007dc-8eb7-4298-8817-4ebab0299924/%D0%93%D0%BE%D0%B4%20%D0%BF%D0%B5%D0%B4%D0%B0%D0%B3%D0%BE%D0%B3%D0%B0%20%D0%B8%20%D0%BD%D0%B0%D1%81%D1%82%D0%B0%D0%B2%D0%BD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60" y="140622"/>
            <a:ext cx="2627784" cy="17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79512" y="140622"/>
            <a:ext cx="1888712" cy="1632193"/>
          </a:xfrm>
          <a:prstGeom prst="rect">
            <a:avLst/>
          </a:prstGeom>
          <a:noFill/>
        </p:spPr>
      </p:pic>
      <p:pic>
        <p:nvPicPr>
          <p:cNvPr id="7" name="Picture 2" descr="http://polevuo.ru/wp-content/uploads/2023/05/tsjm76alr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" y="2027818"/>
            <a:ext cx="9144000" cy="46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68224" y="-34285"/>
            <a:ext cx="5024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Победители и призеры </a:t>
            </a:r>
            <a:br>
              <a:rPr lang="ru-RU" sz="3200" b="1" dirty="0"/>
            </a:br>
            <a:r>
              <a:rPr lang="ru-RU" sz="3200" b="1" dirty="0"/>
              <a:t>профессиональных педагогических конкурсов </a:t>
            </a:r>
            <a:br>
              <a:rPr lang="ru-RU" sz="3200" b="1" dirty="0"/>
            </a:br>
            <a:r>
              <a:rPr lang="ru-RU" sz="3200" b="1" dirty="0"/>
              <a:t>2022-2023 учебного года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0487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123728" y="101814"/>
            <a:ext cx="6929486" cy="1285884"/>
          </a:xfrm>
          <a:prstGeom prst="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/>
              <a:t>Система </a:t>
            </a:r>
            <a:r>
              <a:rPr lang="ru-RU" sz="3200" b="1" dirty="0" smtClean="0"/>
              <a:t>воспитания </a:t>
            </a:r>
            <a:r>
              <a:rPr lang="ru-RU" sz="3200" b="1" dirty="0"/>
              <a:t>обучающихся</a:t>
            </a:r>
          </a:p>
        </p:txBody>
      </p:sp>
      <p:pic>
        <p:nvPicPr>
          <p:cNvPr id="9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42844" y="112617"/>
            <a:ext cx="1903415" cy="143939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785926"/>
            <a:ext cx="428628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Отряды волонтеров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2571744"/>
            <a:ext cx="4286280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Отряды ДЮП и ЮИД</a:t>
            </a:r>
            <a:endParaRPr lang="ru-RU" sz="3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3357562"/>
            <a:ext cx="4357718" cy="857256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Экологические отряды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5500702"/>
            <a:ext cx="4357718" cy="952634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РДДМ «Движение первых»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953" y="4357694"/>
            <a:ext cx="4391609" cy="100013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Юнармейские </a:t>
            </a:r>
            <a:r>
              <a:rPr lang="ru-RU" sz="2800" b="1" dirty="0" smtClean="0"/>
              <a:t>отряды</a:t>
            </a:r>
            <a:br>
              <a:rPr lang="ru-RU" sz="2800" b="1" dirty="0" smtClean="0"/>
            </a:br>
            <a:r>
              <a:rPr lang="ru-RU" sz="2800" b="1" dirty="0" smtClean="0"/>
              <a:t> и ВП</a:t>
            </a:r>
            <a:r>
              <a:rPr lang="ru-RU" sz="3000" b="1" dirty="0" smtClean="0"/>
              <a:t> </a:t>
            </a:r>
            <a:r>
              <a:rPr lang="ru-RU" sz="3000" b="1" dirty="0" smtClean="0"/>
              <a:t>клубы</a:t>
            </a:r>
            <a:endParaRPr lang="ru-RU" sz="3000" b="1" dirty="0"/>
          </a:p>
        </p:txBody>
      </p:sp>
      <p:pic>
        <p:nvPicPr>
          <p:cNvPr id="20" name="Picture 2" descr="https://crdu-p.uralschool.ru/upload/sccrdu_p_new/images/big/b9/1d/b91d243460a3d5f010ba026c57874c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t="28543" r="3691" b="4429"/>
          <a:stretch/>
        </p:blipFill>
        <p:spPr bwMode="auto">
          <a:xfrm rot="769519">
            <a:off x="6607382" y="1745413"/>
            <a:ext cx="2445831" cy="1846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lum bright="-5000" contras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t="32941" r="51348" b="17439"/>
          <a:stretch/>
        </p:blipFill>
        <p:spPr>
          <a:xfrm>
            <a:off x="6162017" y="3357562"/>
            <a:ext cx="2000232" cy="171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716016" y="1785926"/>
            <a:ext cx="1161652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385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6016" y="2571744"/>
            <a:ext cx="1161652" cy="64294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3357562"/>
            <a:ext cx="1161652" cy="857255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273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36291" y="4357694"/>
            <a:ext cx="1161652" cy="857255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36291" y="5456046"/>
            <a:ext cx="1161652" cy="950612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288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8120" r="3624"/>
          <a:stretch>
            <a:fillRect/>
          </a:stretch>
        </p:blipFill>
        <p:spPr>
          <a:xfrm rot="20774736">
            <a:off x="6777100" y="4884851"/>
            <a:ext cx="2194545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3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583879"/>
            <a:ext cx="9144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7092280" y="0"/>
            <a:ext cx="1903415" cy="143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050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2" y="1"/>
            <a:ext cx="91248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285992"/>
            <a:ext cx="9144000" cy="196977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ru-RU" sz="6600" b="1" spc="320" dirty="0" smtClean="0">
                <a:solidFill>
                  <a:srgbClr val="BC5908"/>
                </a:solidFill>
                <a:latin typeface="Monotype Corsiva" pitchFamily="66" charset="0"/>
              </a:rPr>
              <a:t>Коллеги!</a:t>
            </a:r>
          </a:p>
          <a:p>
            <a:pPr algn="ctr">
              <a:lnSpc>
                <a:spcPts val="6600"/>
              </a:lnSpc>
            </a:pPr>
            <a:r>
              <a:rPr lang="ru-RU" sz="6600" b="1" spc="320" dirty="0" smtClean="0">
                <a:solidFill>
                  <a:srgbClr val="BC5908"/>
                </a:solidFill>
                <a:latin typeface="Monotype Corsiva" pitchFamily="66" charset="0"/>
              </a:rPr>
              <a:t>С новым учебным годом!</a:t>
            </a:r>
          </a:p>
          <a:p>
            <a:pPr algn="ctr"/>
            <a:endParaRPr lang="ru-RU" sz="1200" b="1" spc="320" dirty="0">
              <a:solidFill>
                <a:srgbClr val="BC590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94" y="11219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Общая характеристика системы образования Полевского городского округа</a:t>
            </a:r>
            <a:endParaRPr lang="ru-RU" sz="3600" b="1" dirty="0"/>
          </a:p>
        </p:txBody>
      </p:sp>
      <p:sp>
        <p:nvSpPr>
          <p:cNvPr id="4" name="Овал 3"/>
          <p:cNvSpPr/>
          <p:nvPr/>
        </p:nvSpPr>
        <p:spPr>
          <a:xfrm>
            <a:off x="186034" y="2417986"/>
            <a:ext cx="2731355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1085" y="2765729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13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организаций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718" y="138923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5728" y="1389237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Общее образование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0673" y="1340768"/>
            <a:ext cx="3270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89318" y="2360937"/>
            <a:ext cx="2731355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74684" y="2343345"/>
            <a:ext cx="2731355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84369" y="2729866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16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организаций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653" y="2735750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2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организации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086" y="5157192"/>
            <a:ext cx="255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3 999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8858" y="5126413"/>
            <a:ext cx="27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9 407 детей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8248" y="4953225"/>
            <a:ext cx="276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3 407 детей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5954778"/>
            <a:ext cx="2657554" cy="879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70000"/>
              </a:lnSpc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107 </a:t>
            </a:r>
          </a:p>
          <a:p>
            <a:r>
              <a:rPr lang="ru-RU" dirty="0"/>
              <a:t>педагогов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034" y="5965999"/>
            <a:ext cx="265755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528 </a:t>
            </a:r>
          </a:p>
          <a:p>
            <a:pPr algn="ctr">
              <a:lnSpc>
                <a:spcPct val="7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педагогов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5940631"/>
            <a:ext cx="2657554" cy="879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70000"/>
              </a:lnSpc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537 </a:t>
            </a:r>
            <a:endParaRPr lang="ru-RU" dirty="0"/>
          </a:p>
          <a:p>
            <a:r>
              <a:rPr lang="ru-RU" dirty="0"/>
              <a:t>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182822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18" y="4357694"/>
            <a:ext cx="2455682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6446" y="1597408"/>
            <a:ext cx="3187849" cy="3078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5901240" y="1772815"/>
            <a:ext cx="3008892" cy="2718013"/>
            <a:chOff x="562552" y="987873"/>
            <a:chExt cx="5323659" cy="15954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612238" y="2167793"/>
              <a:ext cx="5236177" cy="415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специализированные группы -  </a:t>
              </a:r>
              <a:r>
                <a:rPr lang="ru-RU" dirty="0" smtClean="0"/>
                <a:t>59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552" y="987873"/>
              <a:ext cx="5236177" cy="415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дети-инвалиды- </a:t>
              </a:r>
              <a:r>
                <a:rPr lang="ru-RU" dirty="0" smtClean="0"/>
                <a:t>58</a:t>
              </a:r>
              <a:endParaRPr lang="ru-RU" dirty="0"/>
            </a:p>
            <a:p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0034" y="1580728"/>
              <a:ext cx="5236177" cy="415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дети с ОВЗ – </a:t>
              </a:r>
              <a:r>
                <a:rPr lang="ru-RU" dirty="0" smtClean="0"/>
                <a:t>205</a:t>
              </a:r>
              <a:endParaRPr lang="ru-RU" dirty="0"/>
            </a:p>
            <a:p>
              <a:endParaRPr lang="ru-RU" dirty="0"/>
            </a:p>
          </p:txBody>
        </p:sp>
      </p:grpSp>
      <p:pic>
        <p:nvPicPr>
          <p:cNvPr id="16" name="Рисунок 15" descr="Рисунок1.jpg"/>
          <p:cNvPicPr/>
          <p:nvPr/>
        </p:nvPicPr>
        <p:blipFill>
          <a:blip r:embed="rId3" cstate="print">
            <a:lum bright="-7000" contrast="14000"/>
          </a:blip>
          <a:stretch>
            <a:fillRect/>
          </a:stretch>
        </p:blipFill>
        <p:spPr>
          <a:xfrm>
            <a:off x="285720" y="0"/>
            <a:ext cx="1714513" cy="1383542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2714612" y="5500702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Программа ПС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«Особым детям – особая забота!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29256" y="5500702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Программа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«Доступная среда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720" y="5500702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Сетевое взаимодействие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83542"/>
            <a:ext cx="5271136" cy="3890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3581" y="337828"/>
            <a:ext cx="6706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800" b="1"/>
            </a:lvl1pPr>
          </a:lstStyle>
          <a:p>
            <a:r>
              <a:rPr lang="ru-RU" sz="4000" dirty="0" smtClean="0"/>
              <a:t>Дошкольное  </a:t>
            </a:r>
            <a:r>
              <a:rPr lang="ru-RU" sz="4000" dirty="0"/>
              <a:t>образование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923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3728" y="188640"/>
            <a:ext cx="6840759" cy="1224136"/>
          </a:xfrm>
          <a:prstGeom prst="roundRect">
            <a:avLst/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Система мониторинга развития качества  дошкольного образования</a:t>
            </a:r>
          </a:p>
        </p:txBody>
      </p:sp>
      <p:pic>
        <p:nvPicPr>
          <p:cNvPr id="5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07504" y="81009"/>
            <a:ext cx="1903415" cy="143939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49" y="2988528"/>
            <a:ext cx="2555123" cy="206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35" y="1464130"/>
            <a:ext cx="2543885" cy="152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28" y="5103760"/>
            <a:ext cx="2543885" cy="160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4" y="1953086"/>
            <a:ext cx="2097381" cy="2412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11760" y="1628800"/>
            <a:ext cx="3888432" cy="7149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Реализация ФГОС дошкольного образования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2471382"/>
            <a:ext cx="3888432" cy="741594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Развитие образовательной среды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1760" y="3313964"/>
            <a:ext cx="3816424" cy="763108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Создание условий для обучения детей с ОВЗ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4301626"/>
            <a:ext cx="3835495" cy="711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Обеспечение условий </a:t>
            </a:r>
            <a:r>
              <a:rPr lang="ru-RU" sz="2400" b="1" dirty="0" smtClean="0"/>
              <a:t>безопасности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11760" y="5157192"/>
            <a:ext cx="3835495" cy="711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Развитие детской одаренности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1760" y="6000540"/>
            <a:ext cx="3835495" cy="711550"/>
          </a:xfrm>
          <a:prstGeom prst="roundRect">
            <a:avLst>
              <a:gd name="adj" fmla="val 16667"/>
            </a:avLst>
          </a:prstGeom>
          <a:solidFill>
            <a:srgbClr val="377B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Методическое сопровождение педагогов</a:t>
            </a:r>
            <a:endParaRPr lang="ru-RU" sz="2400" b="1" dirty="0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641937"/>
            <a:ext cx="2031504" cy="2061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3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118934"/>
            <a:ext cx="571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800" b="1"/>
            </a:lvl1pPr>
          </a:lstStyle>
          <a:p>
            <a:r>
              <a:rPr lang="ru-RU" dirty="0"/>
              <a:t>Общее образование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61460"/>
              </p:ext>
            </p:extLst>
          </p:nvPr>
        </p:nvGraphicFramePr>
        <p:xfrm>
          <a:off x="165334" y="2132856"/>
          <a:ext cx="3614577" cy="1791897"/>
        </p:xfrm>
        <a:graphic>
          <a:graphicData uri="http://schemas.openxmlformats.org/drawingml/2006/table">
            <a:tbl>
              <a:tblPr/>
              <a:tblGrid>
                <a:gridCol w="1204859"/>
                <a:gridCol w="1204859"/>
                <a:gridCol w="1204859"/>
              </a:tblGrid>
              <a:tr h="504056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формы получения образования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очная </a:t>
                      </a: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заочная</a:t>
                      </a: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семейная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9 303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76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44" y="1412777"/>
            <a:ext cx="520192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44" y="5661248"/>
            <a:ext cx="52019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4526"/>
            <a:ext cx="3109365" cy="253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Рисунок1.jpg"/>
          <p:cNvPicPr/>
          <p:nvPr/>
        </p:nvPicPr>
        <p:blipFill>
          <a:blip r:embed="rId6" cstate="print">
            <a:lum bright="-7000" contrast="14000"/>
          </a:blip>
          <a:stretch>
            <a:fillRect/>
          </a:stretch>
        </p:blipFill>
        <p:spPr>
          <a:xfrm>
            <a:off x="395536" y="116632"/>
            <a:ext cx="194421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84" y="1251162"/>
            <a:ext cx="8388424" cy="131374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Развитие</a:t>
            </a:r>
            <a:br>
              <a:rPr lang="ru-RU" sz="3600" b="1" dirty="0" smtClean="0"/>
            </a:br>
            <a:r>
              <a:rPr lang="ru-RU" sz="3600" b="1" dirty="0" smtClean="0"/>
              <a:t> школьной инфраструктуры</a:t>
            </a:r>
            <a:endParaRPr lang="ru-RU" sz="3600" b="1" dirty="0"/>
          </a:p>
        </p:txBody>
      </p:sp>
      <p:pic>
        <p:nvPicPr>
          <p:cNvPr id="4" name="Рисунок 3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162882" y="116632"/>
            <a:ext cx="2032854" cy="1801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2564904"/>
            <a:ext cx="2664296" cy="2492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мобильных компьютерных класса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37" y="2564904"/>
            <a:ext cx="3024336" cy="2492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кабинета естественно-научной направленности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567834"/>
            <a:ext cx="3024336" cy="2492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образовательных центра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«ТОЧКА РОСТА»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2" y="5301208"/>
            <a:ext cx="2838446" cy="1327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81483"/>
            <a:ext cx="3024336" cy="1327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01208"/>
            <a:ext cx="2664296" cy="1310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67169" cy="172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7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3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761" y="1587379"/>
            <a:ext cx="2928958" cy="2000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endParaRPr lang="ru-RU" sz="3200" dirty="0"/>
          </a:p>
          <a:p>
            <a:r>
              <a:rPr lang="ru-RU" sz="3200" dirty="0" smtClean="0"/>
              <a:t>Успеваемость</a:t>
            </a:r>
          </a:p>
          <a:p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sz="3200" dirty="0"/>
              <a:t>    </a:t>
            </a:r>
            <a:r>
              <a:rPr lang="ru-RU" sz="3200" dirty="0" smtClean="0"/>
              <a:t>99,4%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41110" y="3873772"/>
            <a:ext cx="2928958" cy="2571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2800" dirty="0"/>
              <a:t>Доля обучающихся </a:t>
            </a:r>
          </a:p>
          <a:p>
            <a:r>
              <a:rPr lang="ru-RU" sz="2800" dirty="0"/>
              <a:t>на «4» и «5</a:t>
            </a:r>
            <a:r>
              <a:rPr lang="ru-RU" sz="2800" dirty="0" smtClean="0"/>
              <a:t>»</a:t>
            </a:r>
          </a:p>
          <a:p>
            <a:endParaRPr lang="ru-RU" sz="2800" dirty="0"/>
          </a:p>
          <a:p>
            <a:r>
              <a:rPr lang="ru-RU" sz="3200" dirty="0" smtClean="0"/>
              <a:t>44 </a:t>
            </a:r>
            <a:r>
              <a:rPr lang="ru-RU" sz="3200" dirty="0"/>
              <a:t>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25008" y="235990"/>
            <a:ext cx="6953569" cy="96741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И</a:t>
            </a:r>
            <a:r>
              <a:rPr lang="ru-RU" sz="4400" b="1" dirty="0" smtClean="0"/>
              <a:t>тоги </a:t>
            </a:r>
            <a:r>
              <a:rPr lang="ru-RU" sz="4400" b="1" dirty="0"/>
              <a:t>учебного </a:t>
            </a:r>
            <a:r>
              <a:rPr lang="ru-RU" sz="4400" b="1" dirty="0" smtClean="0"/>
              <a:t>года</a:t>
            </a:r>
            <a:endParaRPr lang="ru-RU" sz="4400" b="1" dirty="0"/>
          </a:p>
        </p:txBody>
      </p:sp>
      <p:pic>
        <p:nvPicPr>
          <p:cNvPr id="8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69086" y="37121"/>
            <a:ext cx="1591349" cy="14393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12427" y="1571612"/>
            <a:ext cx="3786214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endParaRPr lang="ru-RU" sz="3200" dirty="0"/>
          </a:p>
          <a:p>
            <a:r>
              <a:rPr lang="ru-RU" sz="3200" dirty="0" smtClean="0"/>
              <a:t>не успевают </a:t>
            </a:r>
            <a:endParaRPr lang="ru-RU" sz="3200" dirty="0"/>
          </a:p>
          <a:p>
            <a:r>
              <a:rPr lang="ru-RU" sz="3200" dirty="0" smtClean="0"/>
              <a:t>57 </a:t>
            </a:r>
            <a:r>
              <a:rPr lang="ru-RU" sz="3200" dirty="0" smtClean="0"/>
              <a:t>чел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36347" y="3212976"/>
            <a:ext cx="3762294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/>
              <a:t>не продолжили обучение</a:t>
            </a:r>
          </a:p>
          <a:p>
            <a:r>
              <a:rPr lang="ru-RU" sz="3200" dirty="0" smtClean="0"/>
              <a:t>8 </a:t>
            </a:r>
            <a:r>
              <a:rPr lang="ru-RU" sz="3200" dirty="0" smtClean="0"/>
              <a:t>чел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92695" y="4911408"/>
            <a:ext cx="3805945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/>
              <a:t>отчислены</a:t>
            </a:r>
          </a:p>
          <a:p>
            <a:r>
              <a:rPr lang="ru-RU" sz="3200" dirty="0" smtClean="0"/>
              <a:t>4 </a:t>
            </a:r>
            <a:r>
              <a:rPr lang="ru-RU" sz="3200" dirty="0" smtClean="0"/>
              <a:t>чел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99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4208" y="-3349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ГИА-9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1" y="986377"/>
            <a:ext cx="3642648" cy="600164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Выпускников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895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Допущено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887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получили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аттестат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742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получили аттестат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145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27961"/>
              </p:ext>
            </p:extLst>
          </p:nvPr>
        </p:nvGraphicFramePr>
        <p:xfrm>
          <a:off x="3491880" y="864400"/>
          <a:ext cx="5472608" cy="589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418"/>
                <a:gridCol w="1710190"/>
              </a:tblGrid>
              <a:tr h="4229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Предмет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 сдали, чел.</a:t>
                      </a:r>
                      <a:endParaRPr lang="ru-RU" sz="2400" b="1" dirty="0"/>
                    </a:p>
                  </a:txBody>
                  <a:tcPr/>
                </a:tc>
              </a:tr>
              <a:tr h="56391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Математика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128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56391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Информатика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54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56391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География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51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56391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Русский язык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30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56391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Обществознание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27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56391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Биология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18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56391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История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56391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Физика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56391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Химия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3" descr="C:\Users\Админ\Desktop\фон для  презентации\логотип Управл образ.jp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80615" y="116632"/>
            <a:ext cx="1151025" cy="870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07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279</Words>
  <Application>Microsoft Office PowerPoint</Application>
  <PresentationFormat>Экран (4:3)</PresentationFormat>
  <Paragraphs>143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Основные стратегические ориентиры российского образования: качество, наставничество, воспитание, профессиональная ориентация</vt:lpstr>
      <vt:lpstr>Общая характеристика системы образования Полевского городского округа</vt:lpstr>
      <vt:lpstr>Презентация PowerPoint</vt:lpstr>
      <vt:lpstr>Презентация PowerPoint</vt:lpstr>
      <vt:lpstr>Презентация PowerPoint</vt:lpstr>
      <vt:lpstr>Развитие  школьной инфраструктуры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 как ресурс развития образования</dc:title>
  <dc:creator>Админ</dc:creator>
  <cp:lastModifiedBy>Админ</cp:lastModifiedBy>
  <cp:revision>91</cp:revision>
  <dcterms:created xsi:type="dcterms:W3CDTF">2019-09-17T14:05:55Z</dcterms:created>
  <dcterms:modified xsi:type="dcterms:W3CDTF">2023-08-29T13:23:04Z</dcterms:modified>
</cp:coreProperties>
</file>