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7" r:id="rId2"/>
    <p:sldId id="324" r:id="rId3"/>
    <p:sldId id="309" r:id="rId4"/>
    <p:sldId id="325" r:id="rId5"/>
    <p:sldId id="326" r:id="rId6"/>
    <p:sldId id="327" r:id="rId7"/>
    <p:sldId id="328" r:id="rId8"/>
    <p:sldId id="329" r:id="rId9"/>
    <p:sldId id="330" r:id="rId10"/>
    <p:sldId id="332" r:id="rId11"/>
    <p:sldId id="333" r:id="rId12"/>
    <p:sldId id="320" r:id="rId13"/>
    <p:sldId id="321" r:id="rId14"/>
    <p:sldId id="322" r:id="rId15"/>
    <p:sldId id="335" r:id="rId16"/>
    <p:sldId id="334" r:id="rId17"/>
    <p:sldId id="336" r:id="rId18"/>
    <p:sldId id="338" r:id="rId19"/>
    <p:sldId id="32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BCD"/>
    <a:srgbClr val="D4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60"/>
  </p:normalViewPr>
  <p:slideViewPr>
    <p:cSldViewPr>
      <p:cViewPr>
        <p:scale>
          <a:sx n="90" d="100"/>
          <a:sy n="90" d="100"/>
        </p:scale>
        <p:origin x="-272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28E6-82A4-4954-93B1-12D06BC27B3C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90728-E044-4792-80EC-B2B0ED375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0728-E044-4792-80EC-B2B0ED37518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0D3F-A665-4852-AE63-240F7916F3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4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05E70-F94B-4B50-8B66-821747F127C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05E70-F94B-4B50-8B66-821747F127C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05E70-F94B-4B50-8B66-821747F127C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F327-5E40-4C8B-BD1A-96A31B8A0FB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12" y="2060848"/>
            <a:ext cx="9144000" cy="216024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От </a:t>
            </a:r>
            <a:r>
              <a:rPr lang="ru-RU" sz="4000" b="1" dirty="0"/>
              <a:t>национальных целей и стратегических задач – </a:t>
            </a:r>
            <a:br>
              <a:rPr lang="ru-RU" sz="4000" b="1" dirty="0"/>
            </a:br>
            <a:r>
              <a:rPr lang="ru-RU" sz="4000" b="1" dirty="0"/>
              <a:t>к качеству образования и воспитания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Год </a:t>
            </a:r>
            <a:r>
              <a:rPr lang="ru-RU" sz="4000" b="1" dirty="0" smtClean="0"/>
              <a:t>семьи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" y="4509120"/>
            <a:ext cx="9144000" cy="11430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муниципальное  </a:t>
            </a:r>
            <a:r>
              <a:rPr lang="ru-RU" sz="2800" b="1" dirty="0"/>
              <a:t>августовское педагогическое совещание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24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28 августа 2024 года</a:t>
            </a:r>
            <a:endParaRPr lang="ru-RU" sz="2800" b="1" i="1" dirty="0"/>
          </a:p>
        </p:txBody>
      </p:sp>
      <p:pic>
        <p:nvPicPr>
          <p:cNvPr id="5" name="Рисунок 4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3707904" y="116632"/>
            <a:ext cx="2088232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69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80615" y="116632"/>
            <a:ext cx="1713980" cy="1296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42998" y="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77BCD"/>
                </a:solidFill>
                <a:latin typeface="Times New Roman" pitchFamily="18" charset="0"/>
                <a:cs typeface="Times New Roman" pitchFamily="18" charset="0"/>
              </a:rPr>
              <a:t>ГИА-11</a:t>
            </a:r>
            <a:endParaRPr lang="ru-RU" sz="5400" b="1" dirty="0">
              <a:solidFill>
                <a:srgbClr val="377B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28800"/>
            <a:ext cx="2558302" cy="489364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77BCD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  <a:r>
              <a:rPr lang="ru-RU" sz="3200" b="1" dirty="0" smtClean="0">
                <a:solidFill>
                  <a:srgbClr val="377BCD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b="1" dirty="0" smtClean="0">
                <a:solidFill>
                  <a:srgbClr val="377BCD"/>
                </a:solidFill>
                <a:latin typeface="Times New Roman" pitchFamily="18" charset="0"/>
                <a:cs typeface="Times New Roman" pitchFamily="18" charset="0"/>
              </a:rPr>
              <a:t>285</a:t>
            </a:r>
          </a:p>
          <a:p>
            <a:pPr algn="r"/>
            <a:endParaRPr lang="ru-RU" sz="800" b="1" dirty="0" smtClean="0">
              <a:solidFill>
                <a:srgbClr val="377BC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377BCD"/>
                </a:solidFill>
                <a:latin typeface="Times New Roman" pitchFamily="18" charset="0"/>
                <a:cs typeface="Times New Roman" pitchFamily="18" charset="0"/>
              </a:rPr>
              <a:t>Допущено </a:t>
            </a:r>
          </a:p>
          <a:p>
            <a:pPr algn="ctr"/>
            <a:r>
              <a:rPr lang="ru-RU" sz="3200" b="1" dirty="0" smtClean="0">
                <a:solidFill>
                  <a:srgbClr val="377BCD"/>
                </a:solidFill>
                <a:latin typeface="Times New Roman" pitchFamily="18" charset="0"/>
                <a:cs typeface="Times New Roman" pitchFamily="18" charset="0"/>
              </a:rPr>
              <a:t>к ГИА</a:t>
            </a:r>
          </a:p>
          <a:p>
            <a:pPr algn="ctr"/>
            <a:r>
              <a:rPr lang="ru-RU" sz="4000" b="1" dirty="0" smtClean="0">
                <a:solidFill>
                  <a:srgbClr val="377BCD"/>
                </a:solidFill>
                <a:latin typeface="Times New Roman" pitchFamily="18" charset="0"/>
                <a:cs typeface="Times New Roman" pitchFamily="18" charset="0"/>
              </a:rPr>
              <a:t>2285   </a:t>
            </a:r>
          </a:p>
          <a:p>
            <a:endParaRPr lang="ru-RU" sz="1600" b="1" dirty="0">
              <a:solidFill>
                <a:srgbClr val="377BC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377BCD"/>
                </a:solidFill>
                <a:latin typeface="Times New Roman" pitchFamily="18" charset="0"/>
                <a:cs typeface="Times New Roman" pitchFamily="18" charset="0"/>
              </a:rPr>
              <a:t>Получили аттестат </a:t>
            </a:r>
          </a:p>
          <a:p>
            <a:pPr algn="ctr"/>
            <a:r>
              <a:rPr lang="ru-RU" sz="4000" b="1" dirty="0" smtClean="0">
                <a:solidFill>
                  <a:srgbClr val="377BCD"/>
                </a:solidFill>
                <a:latin typeface="Times New Roman" pitchFamily="18" charset="0"/>
                <a:cs typeface="Times New Roman" pitchFamily="18" charset="0"/>
              </a:rPr>
              <a:t> 284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02" y="1010833"/>
            <a:ext cx="6537576" cy="538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5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911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260648"/>
            <a:ext cx="5796136" cy="19859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</a:rPr>
              <a:t>от 7 мая 2024 г.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«О национальных целях развития Российской Федерации на период до 2030 года и на перспективу до 2036 года»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494" y="2060848"/>
            <a:ext cx="831197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 2030 году необходимо</a:t>
            </a:r>
            <a:r>
              <a:rPr lang="ru-RU" dirty="0"/>
              <a:t>:</a:t>
            </a:r>
            <a:endParaRPr lang="ru-RU" b="1" i="1" dirty="0"/>
          </a:p>
          <a:p>
            <a:pPr>
              <a:spcBef>
                <a:spcPts val="1200"/>
              </a:spcBef>
            </a:pPr>
            <a:r>
              <a:rPr lang="ru-RU" dirty="0"/>
              <a:t> а) </a:t>
            </a:r>
            <a:r>
              <a:rPr lang="ru-RU" b="1" dirty="0"/>
              <a:t>создать условия </a:t>
            </a:r>
            <a:r>
              <a:rPr lang="ru-RU" dirty="0"/>
              <a:t>для воспитания гармонично развитой, патриотичной и социально ответственной личности на основе традиционных российских духовно-нравственных и культурно-исторических ценностей;</a:t>
            </a:r>
            <a:endParaRPr lang="ru-RU" b="1" i="1" dirty="0"/>
          </a:p>
          <a:p>
            <a:pPr>
              <a:spcBef>
                <a:spcPts val="1200"/>
              </a:spcBef>
            </a:pPr>
            <a:r>
              <a:rPr lang="ru-RU" dirty="0"/>
              <a:t>в) </a:t>
            </a:r>
            <a:r>
              <a:rPr lang="ru-RU" b="1" dirty="0"/>
              <a:t>увеличить  долю молодых людей</a:t>
            </a:r>
            <a:r>
              <a:rPr lang="ru-RU" dirty="0"/>
              <a:t>, участвующих в проектах и программах, направленных на профессиональное, личностное развитие и патриотическое воспитание, </a:t>
            </a:r>
            <a:r>
              <a:rPr lang="ru-RU" b="1" dirty="0"/>
              <a:t>не менее чем до 75 процентов</a:t>
            </a:r>
            <a:r>
              <a:rPr lang="ru-RU" dirty="0"/>
              <a:t>;</a:t>
            </a:r>
            <a:endParaRPr lang="ru-RU" b="1" i="1" dirty="0"/>
          </a:p>
          <a:p>
            <a:pPr>
              <a:spcBef>
                <a:spcPts val="1200"/>
              </a:spcBef>
            </a:pPr>
            <a:r>
              <a:rPr lang="ru-RU" dirty="0"/>
              <a:t>г) </a:t>
            </a:r>
            <a:r>
              <a:rPr lang="ru-RU" b="1" dirty="0"/>
              <a:t>увеличить  долю молодых людей</a:t>
            </a:r>
            <a:r>
              <a:rPr lang="ru-RU" dirty="0"/>
              <a:t>, верящих в возможности самореализации в России, </a:t>
            </a:r>
            <a:r>
              <a:rPr lang="ru-RU" b="1" dirty="0"/>
              <a:t>не менее чем до 85 процентов;</a:t>
            </a:r>
            <a:endParaRPr lang="ru-RU" b="1" i="1" dirty="0"/>
          </a:p>
          <a:p>
            <a:pPr>
              <a:spcBef>
                <a:spcPts val="1200"/>
              </a:spcBef>
            </a:pPr>
            <a:r>
              <a:rPr lang="ru-RU" dirty="0"/>
              <a:t>д) </a:t>
            </a:r>
            <a:r>
              <a:rPr lang="ru-RU" b="1" dirty="0"/>
              <a:t>увеличить  долю молодых людей</a:t>
            </a:r>
            <a:r>
              <a:rPr lang="ru-RU" dirty="0"/>
              <a:t>, вовлеченных в добровольческую и общественную деятельность, не менее чем </a:t>
            </a:r>
            <a:r>
              <a:rPr lang="ru-RU" b="1" dirty="0"/>
              <a:t>до 45 процентов;</a:t>
            </a:r>
            <a:endParaRPr lang="ru-RU" b="1" i="1" dirty="0"/>
          </a:p>
          <a:p>
            <a:pPr>
              <a:spcBef>
                <a:spcPts val="1200"/>
              </a:spcBef>
            </a:pPr>
            <a:r>
              <a:rPr lang="ru-RU" dirty="0"/>
              <a:t>и) </a:t>
            </a:r>
            <a:r>
              <a:rPr lang="ru-RU" b="1" dirty="0"/>
              <a:t>сформировать современную систему </a:t>
            </a:r>
            <a:r>
              <a:rPr lang="ru-RU" dirty="0"/>
              <a:t>профессионального развития педагогических работников для всех уровней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9101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123728" y="101814"/>
            <a:ext cx="6929486" cy="1285884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/>
              <a:t>Система </a:t>
            </a:r>
            <a:r>
              <a:rPr lang="ru-RU" sz="3200" b="1" dirty="0" smtClean="0"/>
              <a:t>воспитания </a:t>
            </a:r>
            <a:r>
              <a:rPr lang="ru-RU" sz="3200" b="1" dirty="0"/>
              <a:t>обучающихся</a:t>
            </a:r>
          </a:p>
        </p:txBody>
      </p:sp>
      <p:pic>
        <p:nvPicPr>
          <p:cNvPr id="9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42844" y="112617"/>
            <a:ext cx="1903415" cy="143939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785926"/>
            <a:ext cx="428628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Школьный музей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2859782"/>
            <a:ext cx="428628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Школьный театр</a:t>
            </a:r>
            <a:endParaRPr lang="ru-RU" sz="3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3816750"/>
            <a:ext cx="4357718" cy="1151558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Школьный спортивный клуб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5500702"/>
            <a:ext cx="4357718" cy="952634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 РДДМ </a:t>
            </a:r>
            <a:br>
              <a:rPr lang="ru-RU" sz="3200" b="1" dirty="0" smtClean="0"/>
            </a:br>
            <a:r>
              <a:rPr lang="ru-RU" sz="3200" b="1" dirty="0" smtClean="0"/>
              <a:t>«Движение первых»</a:t>
            </a:r>
            <a:endParaRPr lang="ru-RU" sz="3200" b="1" dirty="0"/>
          </a:p>
        </p:txBody>
      </p:sp>
      <p:pic>
        <p:nvPicPr>
          <p:cNvPr id="20" name="Picture 2" descr="https://crdu-p.uralschool.ru/upload/sccrdu_p_new/images/big/b9/1d/b91d243460a3d5f010ba026c57874c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t="28543" r="3691" b="4429"/>
          <a:stretch/>
        </p:blipFill>
        <p:spPr bwMode="auto">
          <a:xfrm rot="769519">
            <a:off x="6607382" y="1745413"/>
            <a:ext cx="2445831" cy="1846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lum bright="-5000" contras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t="32941" r="51348" b="17439"/>
          <a:stretch/>
        </p:blipFill>
        <p:spPr>
          <a:xfrm>
            <a:off x="6162017" y="3357562"/>
            <a:ext cx="2000232" cy="171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716016" y="1785926"/>
            <a:ext cx="1161652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6016" y="2859782"/>
            <a:ext cx="1161652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4360" y="3840743"/>
            <a:ext cx="1161652" cy="1079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36291" y="5456046"/>
            <a:ext cx="1161652" cy="95061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8120" r="3624"/>
          <a:stretch>
            <a:fillRect/>
          </a:stretch>
        </p:blipFill>
        <p:spPr>
          <a:xfrm rot="20774736">
            <a:off x="6777100" y="4884851"/>
            <a:ext cx="2194545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8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123728" y="101814"/>
            <a:ext cx="6929486" cy="1285884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/>
              <a:t>Система </a:t>
            </a:r>
            <a:r>
              <a:rPr lang="ru-RU" sz="3200" b="1" dirty="0" smtClean="0"/>
              <a:t>воспитания </a:t>
            </a:r>
            <a:r>
              <a:rPr lang="ru-RU" sz="3200" b="1" dirty="0"/>
              <a:t>обучающихся</a:t>
            </a:r>
          </a:p>
        </p:txBody>
      </p:sp>
      <p:pic>
        <p:nvPicPr>
          <p:cNvPr id="9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42844" y="112617"/>
            <a:ext cx="1903415" cy="143939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785926"/>
            <a:ext cx="428628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Отряды волонтеров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2571744"/>
            <a:ext cx="428628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Отряды ДЮП и ЮИД</a:t>
            </a:r>
            <a:endParaRPr lang="ru-RU" sz="3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3357562"/>
            <a:ext cx="4357718" cy="857256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Экологические отряды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5500702"/>
            <a:ext cx="4357718" cy="952634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РДДМ «Движение первых»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953" y="4357694"/>
            <a:ext cx="4391609" cy="100013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Юнармейские </a:t>
            </a:r>
            <a:r>
              <a:rPr lang="ru-RU" sz="2800" b="1" dirty="0" smtClean="0"/>
              <a:t>отряды</a:t>
            </a:r>
            <a:br>
              <a:rPr lang="ru-RU" sz="2800" b="1" dirty="0" smtClean="0"/>
            </a:br>
            <a:r>
              <a:rPr lang="ru-RU" sz="2800" b="1" dirty="0" smtClean="0"/>
              <a:t> и ВП</a:t>
            </a:r>
            <a:r>
              <a:rPr lang="ru-RU" sz="3000" b="1" dirty="0" smtClean="0"/>
              <a:t> клубы</a:t>
            </a:r>
            <a:endParaRPr lang="ru-RU" sz="3000" b="1" dirty="0"/>
          </a:p>
        </p:txBody>
      </p:sp>
      <p:pic>
        <p:nvPicPr>
          <p:cNvPr id="20" name="Picture 2" descr="https://crdu-p.uralschool.ru/upload/sccrdu_p_new/images/big/b9/1d/b91d243460a3d5f010ba026c57874c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t="28543" r="3691" b="4429"/>
          <a:stretch/>
        </p:blipFill>
        <p:spPr bwMode="auto">
          <a:xfrm rot="769519">
            <a:off x="6607382" y="1745413"/>
            <a:ext cx="2445831" cy="1846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lum bright="-5000" contras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t="32941" r="51348" b="17439"/>
          <a:stretch/>
        </p:blipFill>
        <p:spPr>
          <a:xfrm>
            <a:off x="6162017" y="3357562"/>
            <a:ext cx="2000232" cy="171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716016" y="1785926"/>
            <a:ext cx="1161652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6016" y="2571744"/>
            <a:ext cx="1161652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501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3357562"/>
            <a:ext cx="1161652" cy="857255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36291" y="4357694"/>
            <a:ext cx="1161652" cy="857255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154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36291" y="5456046"/>
            <a:ext cx="1161652" cy="95061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1409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8120" r="3624"/>
          <a:stretch>
            <a:fillRect/>
          </a:stretch>
        </p:blipFill>
        <p:spPr>
          <a:xfrm rot="20774736">
            <a:off x="6777100" y="4884851"/>
            <a:ext cx="2194545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8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157870" y="189374"/>
            <a:ext cx="6929486" cy="1285884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/>
              <a:t>Система </a:t>
            </a:r>
            <a:r>
              <a:rPr lang="ru-RU" sz="3200" b="1" dirty="0" smtClean="0"/>
              <a:t>воспитания </a:t>
            </a:r>
            <a:r>
              <a:rPr lang="ru-RU" sz="3200" b="1" dirty="0"/>
              <a:t>обучающихся</a:t>
            </a:r>
          </a:p>
        </p:txBody>
      </p:sp>
      <p:pic>
        <p:nvPicPr>
          <p:cNvPr id="9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42844" y="112617"/>
            <a:ext cx="1903415" cy="143939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785926"/>
            <a:ext cx="4286280" cy="106701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Заместители директора по ВР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898" y="3068960"/>
            <a:ext cx="4357718" cy="857256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Советники по воспитанию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5500702"/>
            <a:ext cx="4357718" cy="952634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Классные руководители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4637" y="4148479"/>
            <a:ext cx="4391609" cy="100013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Заместители </a:t>
            </a:r>
            <a:br>
              <a:rPr lang="ru-RU" sz="2800" b="1" dirty="0" smtClean="0"/>
            </a:br>
            <a:r>
              <a:rPr lang="ru-RU" sz="2800" b="1" dirty="0" smtClean="0"/>
              <a:t>директора по ПП</a:t>
            </a:r>
            <a:endParaRPr lang="ru-RU" sz="3000" b="1" dirty="0"/>
          </a:p>
        </p:txBody>
      </p:sp>
      <p:pic>
        <p:nvPicPr>
          <p:cNvPr id="20" name="Picture 2" descr="https://crdu-p.uralschool.ru/upload/sccrdu_p_new/images/big/b9/1d/b91d243460a3d5f010ba026c57874c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t="28543" r="3691" b="4429"/>
          <a:stretch/>
        </p:blipFill>
        <p:spPr bwMode="auto">
          <a:xfrm rot="769519">
            <a:off x="6607382" y="1745413"/>
            <a:ext cx="2445831" cy="1846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lum bright="-5000" contras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t="32941" r="51348" b="17439"/>
          <a:stretch/>
        </p:blipFill>
        <p:spPr>
          <a:xfrm>
            <a:off x="6162017" y="3357562"/>
            <a:ext cx="2000232" cy="171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716016" y="1785926"/>
            <a:ext cx="1161652" cy="106701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9626" y="3068961"/>
            <a:ext cx="1161652" cy="857255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39626" y="4139026"/>
            <a:ext cx="1161652" cy="100013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36291" y="5456046"/>
            <a:ext cx="1161652" cy="95061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372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8120" r="3624"/>
          <a:stretch>
            <a:fillRect/>
          </a:stretch>
        </p:blipFill>
        <p:spPr>
          <a:xfrm rot="20774736">
            <a:off x="6777100" y="4884851"/>
            <a:ext cx="2194545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8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05" y="260648"/>
            <a:ext cx="9036496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77BCD"/>
                </a:solidFill>
              </a:rPr>
              <a:t/>
            </a:r>
            <a:br>
              <a:rPr lang="ru-RU" sz="2400" b="1" dirty="0" smtClean="0">
                <a:solidFill>
                  <a:srgbClr val="377BCD"/>
                </a:solidFill>
              </a:rPr>
            </a:br>
            <a:r>
              <a:rPr lang="ru-RU" sz="2400" b="1" dirty="0" smtClean="0">
                <a:solidFill>
                  <a:srgbClr val="377BCD"/>
                </a:solidFill>
              </a:rPr>
              <a:t>Педагогический </a:t>
            </a:r>
            <a:r>
              <a:rPr lang="ru-RU" sz="2400" b="1" dirty="0">
                <a:solidFill>
                  <a:srgbClr val="377BCD"/>
                </a:solidFill>
              </a:rPr>
              <a:t>проект </a:t>
            </a:r>
            <a:r>
              <a:rPr lang="ru-RU" sz="2400" b="1" dirty="0" smtClean="0">
                <a:solidFill>
                  <a:srgbClr val="377BCD"/>
                </a:solidFill>
              </a:rPr>
              <a:t/>
            </a:r>
            <a:br>
              <a:rPr lang="ru-RU" sz="2400" b="1" dirty="0" smtClean="0">
                <a:solidFill>
                  <a:srgbClr val="377BCD"/>
                </a:solidFill>
              </a:rPr>
            </a:br>
            <a:r>
              <a:rPr lang="ru-RU" sz="2800" b="1" dirty="0" smtClean="0">
                <a:solidFill>
                  <a:srgbClr val="377BCD"/>
                </a:solidFill>
              </a:rPr>
              <a:t>«</a:t>
            </a:r>
            <a:r>
              <a:rPr lang="ru-RU" sz="2800" b="1" dirty="0">
                <a:solidFill>
                  <a:srgbClr val="377BCD"/>
                </a:solidFill>
              </a:rPr>
              <a:t>От Сталинграда до Берлина</a:t>
            </a:r>
            <a:r>
              <a:rPr lang="ru-RU" sz="2800" b="1" dirty="0" smtClean="0">
                <a:solidFill>
                  <a:srgbClr val="377BCD"/>
                </a:solidFill>
              </a:rPr>
              <a:t>» </a:t>
            </a:r>
            <a:br>
              <a:rPr lang="ru-RU" sz="2800" b="1" dirty="0" smtClean="0">
                <a:solidFill>
                  <a:srgbClr val="377BCD"/>
                </a:solidFill>
              </a:rPr>
            </a:br>
            <a:r>
              <a:rPr lang="ru-RU" sz="2400" b="1" dirty="0" smtClean="0">
                <a:solidFill>
                  <a:srgbClr val="377BCD"/>
                </a:solidFill>
              </a:rPr>
              <a:t>как </a:t>
            </a:r>
            <a:r>
              <a:rPr lang="ru-RU" sz="2400" b="1" dirty="0">
                <a:solidFill>
                  <a:srgbClr val="377BCD"/>
                </a:solidFill>
              </a:rPr>
              <a:t>инструмент сохранения исторической памяти общества и развития коммуникации между поколениями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31" y="1916832"/>
            <a:ext cx="2393816" cy="165618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50165"/>
            <a:ext cx="5950454" cy="3452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2527273" cy="150119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5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6165405" cy="4744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00126"/>
            <a:ext cx="2934312" cy="1994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4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80615" y="116632"/>
            <a:ext cx="1697252" cy="12834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103467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«</a:t>
            </a:r>
            <a:r>
              <a:rPr lang="ru-RU" sz="2800" b="1" dirty="0"/>
              <a:t>Семья, образование, общество: новый вектор взаимодействия</a:t>
            </a:r>
            <a:r>
              <a:rPr lang="ru-RU" sz="2800" b="1" dirty="0" smtClean="0"/>
              <a:t>»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83318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848626" y="-23995"/>
            <a:ext cx="1697252" cy="12834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448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1340768"/>
            <a:ext cx="349187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ПГО В 2023 году:</a:t>
            </a:r>
          </a:p>
          <a:p>
            <a:pPr algn="ctr"/>
            <a:endParaRPr lang="ru-RU" sz="800" b="1" dirty="0"/>
          </a:p>
          <a:p>
            <a:pPr algn="ctr"/>
            <a:r>
              <a:rPr lang="ru-RU" sz="2000" b="1" dirty="0" smtClean="0"/>
              <a:t> Зарегистрировано браков</a:t>
            </a:r>
          </a:p>
          <a:p>
            <a:pPr algn="ctr"/>
            <a:r>
              <a:rPr lang="ru-RU" sz="2400" b="1" dirty="0" smtClean="0"/>
              <a:t>547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000" b="1" dirty="0"/>
              <a:t>Зарегистрировано разводов</a:t>
            </a:r>
          </a:p>
          <a:p>
            <a:pPr algn="ctr"/>
            <a:r>
              <a:rPr lang="ru-RU" sz="2400" b="1" dirty="0"/>
              <a:t>410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000" b="1" dirty="0"/>
              <a:t>Родилось детей</a:t>
            </a:r>
          </a:p>
          <a:p>
            <a:pPr algn="ctr"/>
            <a:r>
              <a:rPr lang="ru-RU" sz="2400" b="1" dirty="0"/>
              <a:t>588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000" b="1" dirty="0"/>
              <a:t>Несовершеннолетние матери</a:t>
            </a:r>
          </a:p>
          <a:p>
            <a:pPr algn="ctr"/>
            <a:r>
              <a:rPr lang="ru-RU" sz="2400" b="1" dirty="0"/>
              <a:t>4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000" b="1" dirty="0"/>
              <a:t>Многодетные семьи</a:t>
            </a:r>
          </a:p>
          <a:p>
            <a:pPr algn="ctr"/>
            <a:r>
              <a:rPr lang="ru-RU" sz="2400" b="1" dirty="0"/>
              <a:t>1 265</a:t>
            </a:r>
          </a:p>
          <a:p>
            <a:pPr algn="ctr"/>
            <a:endParaRPr lang="ru-RU" sz="800" b="1" dirty="0" smtClean="0"/>
          </a:p>
          <a:p>
            <a:pPr algn="ctr"/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535272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781">
            <a:off x="7211937" y="257771"/>
            <a:ext cx="1773376" cy="1205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16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4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12" y="2060848"/>
            <a:ext cx="9144000" cy="216024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От </a:t>
            </a:r>
            <a:r>
              <a:rPr lang="ru-RU" sz="4000" b="1" dirty="0"/>
              <a:t>национальных целей и стратегических задач – </a:t>
            </a:r>
            <a:br>
              <a:rPr lang="ru-RU" sz="4000" b="1" dirty="0"/>
            </a:br>
            <a:r>
              <a:rPr lang="ru-RU" sz="4000" b="1" dirty="0"/>
              <a:t>к качеству образования и воспитания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Год </a:t>
            </a:r>
            <a:r>
              <a:rPr lang="ru-RU" sz="4000" b="1" dirty="0" smtClean="0"/>
              <a:t>семьи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" y="4509120"/>
            <a:ext cx="9144000" cy="11430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муниципальное  </a:t>
            </a:r>
            <a:r>
              <a:rPr lang="ru-RU" sz="2800" b="1" dirty="0"/>
              <a:t>августовское педагогическое совещание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24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28 августа 2024 года</a:t>
            </a:r>
            <a:endParaRPr lang="ru-RU" sz="2800" b="1" i="1" dirty="0"/>
          </a:p>
        </p:txBody>
      </p:sp>
      <p:pic>
        <p:nvPicPr>
          <p:cNvPr id="5" name="Рисунок 4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3707904" y="116632"/>
            <a:ext cx="2088232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854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" y="0"/>
            <a:ext cx="3214569" cy="24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1741"/>
            <a:ext cx="5796136" cy="19859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 </a:t>
            </a:r>
            <a:r>
              <a:rPr lang="ru-RU" sz="2400" b="1" dirty="0">
                <a:solidFill>
                  <a:srgbClr val="FF0000"/>
                </a:solidFill>
              </a:rPr>
              <a:t>7 мая 2024 г.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О национальных целях развития Российской Федерации на период до 2030 года и на перспективу до 2036 года»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Определить следующие национальные цели развития Российской Федерации на период до 2030 года и на перспективу до 2036 </a:t>
            </a:r>
            <a:r>
              <a:rPr lang="ru-RU" b="1" i="1" dirty="0" smtClean="0"/>
              <a:t>года</a:t>
            </a:r>
            <a:endParaRPr lang="ru-RU" b="1" i="1" dirty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а) сохранение населения, укрепление здоровья и повышение благополучия людей, поддержка семьи;</a:t>
            </a:r>
            <a:endParaRPr lang="ru-RU" b="1" i="1" dirty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б) реализация потенциала каждого человека, развитие его талантов, воспитание патриотичной и социально ответственной личности;</a:t>
            </a:r>
            <a:endParaRPr lang="ru-RU" b="1" i="1" dirty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в) комфортная и безопасная среда для жизни;</a:t>
            </a:r>
            <a:endParaRPr lang="ru-RU" b="1" i="1" dirty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г) экологическое благополучие;</a:t>
            </a:r>
            <a:endParaRPr lang="ru-RU" b="1" i="1" dirty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д) устойчивая и динамичная экономика;</a:t>
            </a:r>
            <a:endParaRPr lang="ru-RU" b="1" i="1" dirty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е) технологическое лидерство;</a:t>
            </a:r>
            <a:endParaRPr lang="ru-RU" b="1" i="1" dirty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ж) цифровая трансформация государственного и муниципального управления, экономики и социальной сферы.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9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94" y="11219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Общая характеристика системы образования Полевского городского округа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6034" y="2417986"/>
            <a:ext cx="2731355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1085" y="2765729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13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организаций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718" y="13892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5728" y="1389237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Общее образование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0673" y="1340768"/>
            <a:ext cx="3270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Дополнительное образование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3189318" y="2360937"/>
            <a:ext cx="2731355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74684" y="2343345"/>
            <a:ext cx="2731355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84369" y="2729866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16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организаций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653" y="2735750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2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организации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089" y="5433162"/>
            <a:ext cx="255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3 </a:t>
            </a:r>
            <a:r>
              <a:rPr lang="ru-RU" dirty="0" smtClean="0"/>
              <a:t>300 </a:t>
            </a:r>
            <a:r>
              <a:rPr lang="ru-RU" dirty="0"/>
              <a:t>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4659" y="5433161"/>
            <a:ext cx="27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9 300 детей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950" y="5442275"/>
            <a:ext cx="27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3 407 детей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2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18" y="4357694"/>
            <a:ext cx="2455682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6446" y="1597408"/>
            <a:ext cx="3187849" cy="3078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5901240" y="1772815"/>
            <a:ext cx="3008892" cy="2718013"/>
            <a:chOff x="562552" y="987873"/>
            <a:chExt cx="5323659" cy="15954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612238" y="2167793"/>
              <a:ext cx="5236177" cy="415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специализированные группы -  </a:t>
              </a:r>
              <a:r>
                <a:rPr lang="ru-RU" dirty="0" smtClean="0"/>
                <a:t>59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552" y="987873"/>
              <a:ext cx="5236177" cy="415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дети-инвалиды- </a:t>
              </a:r>
              <a:r>
                <a:rPr lang="ru-RU" dirty="0" smtClean="0"/>
                <a:t>58</a:t>
              </a:r>
              <a:endParaRPr lang="ru-RU" dirty="0"/>
            </a:p>
            <a:p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0034" y="1580728"/>
              <a:ext cx="5236177" cy="415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дети с ОВЗ – </a:t>
              </a:r>
              <a:r>
                <a:rPr lang="ru-RU" dirty="0" smtClean="0"/>
                <a:t>205</a:t>
              </a:r>
              <a:endParaRPr lang="ru-RU" dirty="0"/>
            </a:p>
            <a:p>
              <a:endParaRPr lang="ru-RU" dirty="0"/>
            </a:p>
          </p:txBody>
        </p:sp>
      </p:grpSp>
      <p:pic>
        <p:nvPicPr>
          <p:cNvPr id="16" name="Рисунок 15" descr="Рисунок1.jpg"/>
          <p:cNvPicPr/>
          <p:nvPr/>
        </p:nvPicPr>
        <p:blipFill>
          <a:blip r:embed="rId3" cstate="print">
            <a:lum bright="-7000" contrast="14000"/>
          </a:blip>
          <a:stretch>
            <a:fillRect/>
          </a:stretch>
        </p:blipFill>
        <p:spPr>
          <a:xfrm>
            <a:off x="285720" y="0"/>
            <a:ext cx="1714513" cy="1383542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2714612" y="5500702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Программа ПС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«Особым детям – особая забота!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29256" y="5500702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Программа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«Доступная среда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720" y="5500702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Сетевое взаимодействие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83542"/>
            <a:ext cx="5271136" cy="3890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3581" y="337828"/>
            <a:ext cx="6706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800" b="1"/>
            </a:lvl1pPr>
          </a:lstStyle>
          <a:p>
            <a:r>
              <a:rPr lang="ru-RU" sz="4000" dirty="0" smtClean="0">
                <a:solidFill>
                  <a:srgbClr val="0070C0"/>
                </a:solidFill>
              </a:rPr>
              <a:t>Дошкольное  </a:t>
            </a:r>
            <a:r>
              <a:rPr lang="ru-RU" sz="4000" dirty="0">
                <a:solidFill>
                  <a:srgbClr val="0070C0"/>
                </a:solidFill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6852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3728" y="188640"/>
            <a:ext cx="6840759" cy="1224136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Система мониторинга развития качества  дошкольного образования</a:t>
            </a:r>
          </a:p>
        </p:txBody>
      </p:sp>
      <p:pic>
        <p:nvPicPr>
          <p:cNvPr id="5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07504" y="81009"/>
            <a:ext cx="1903415" cy="143939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54" y="1812000"/>
            <a:ext cx="2555123" cy="206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" y="1835108"/>
            <a:ext cx="2304255" cy="184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27" y="4302314"/>
            <a:ext cx="2543885" cy="184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11760" y="1628800"/>
            <a:ext cx="3888432" cy="7149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Реализация ФГОС дошкольного образования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2471382"/>
            <a:ext cx="3888432" cy="741594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Развитие образовательной среды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1760" y="3313964"/>
            <a:ext cx="3816424" cy="763108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Создание условий для обучения детей с ОВЗ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4301626"/>
            <a:ext cx="3835495" cy="711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Обеспечение условий </a:t>
            </a:r>
            <a:r>
              <a:rPr lang="ru-RU" sz="2400" b="1" dirty="0" smtClean="0"/>
              <a:t>безопасности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11760" y="5157192"/>
            <a:ext cx="3835495" cy="711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Развитие детской одаренности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1760" y="6000540"/>
            <a:ext cx="3835495" cy="711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Методическое сопровождение педагогов</a:t>
            </a:r>
            <a:endParaRPr lang="ru-RU" sz="2400" b="1" dirty="0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" y="4077072"/>
            <a:ext cx="2160239" cy="2061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5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118934"/>
            <a:ext cx="571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800" b="1"/>
            </a:lvl1pPr>
          </a:lstStyle>
          <a:p>
            <a:r>
              <a:rPr lang="ru-RU" dirty="0">
                <a:solidFill>
                  <a:srgbClr val="0070C0"/>
                </a:solidFill>
              </a:rPr>
              <a:t>Общее образование</a:t>
            </a:r>
          </a:p>
        </p:txBody>
      </p:sp>
      <p:pic>
        <p:nvPicPr>
          <p:cNvPr id="8" name="Рисунок 7" descr="Рисунок1.jpg"/>
          <p:cNvPicPr/>
          <p:nvPr/>
        </p:nvPicPr>
        <p:blipFill>
          <a:blip r:embed="rId3" cstate="print">
            <a:lum bright="-7000" contrast="14000"/>
          </a:blip>
          <a:stretch>
            <a:fillRect/>
          </a:stretch>
        </p:blipFill>
        <p:spPr>
          <a:xfrm>
            <a:off x="395536" y="116632"/>
            <a:ext cx="1944216" cy="172819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94692" cy="35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90" y="5085184"/>
            <a:ext cx="3949847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2" y="1916832"/>
            <a:ext cx="3771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308924" cy="2824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84" y="1251162"/>
            <a:ext cx="8388424" cy="13137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77BCD"/>
                </a:solidFill>
              </a:rPr>
              <a:t>Развитие</a:t>
            </a:r>
            <a:br>
              <a:rPr lang="ru-RU" sz="3600" b="1" dirty="0" smtClean="0">
                <a:solidFill>
                  <a:srgbClr val="377BCD"/>
                </a:solidFill>
              </a:rPr>
            </a:br>
            <a:r>
              <a:rPr lang="ru-RU" sz="3600" b="1" dirty="0" smtClean="0">
                <a:solidFill>
                  <a:srgbClr val="377BCD"/>
                </a:solidFill>
              </a:rPr>
              <a:t> школьной инфраструктуры</a:t>
            </a:r>
            <a:endParaRPr lang="ru-RU" sz="3600" b="1" dirty="0">
              <a:solidFill>
                <a:srgbClr val="377BCD"/>
              </a:solidFill>
            </a:endParaRPr>
          </a:p>
        </p:txBody>
      </p:sp>
      <p:pic>
        <p:nvPicPr>
          <p:cNvPr id="4" name="Рисунок 3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162882" y="116632"/>
            <a:ext cx="2032854" cy="1801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2564904"/>
            <a:ext cx="2664296" cy="2492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мобильных компьютерных классов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37" y="2564904"/>
            <a:ext cx="3024336" cy="2492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кабинета естественно-научной направленности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567834"/>
            <a:ext cx="3024336" cy="2492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образовательных центра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«ТОЧКА РОСТА»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67169" cy="172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" y="5127671"/>
            <a:ext cx="30384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5167757"/>
            <a:ext cx="2664296" cy="15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40" y="5167756"/>
            <a:ext cx="3012356" cy="15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10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761" y="1587379"/>
            <a:ext cx="2928958" cy="2000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endParaRPr lang="ru-RU" sz="3200" dirty="0"/>
          </a:p>
          <a:p>
            <a:r>
              <a:rPr lang="ru-RU" sz="3200" dirty="0" smtClean="0"/>
              <a:t>Успеваемость</a:t>
            </a:r>
          </a:p>
          <a:p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sz="3200" dirty="0"/>
              <a:t>    </a:t>
            </a:r>
            <a:r>
              <a:rPr lang="ru-RU" sz="3200" dirty="0" smtClean="0"/>
              <a:t>98,9%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41110" y="3873772"/>
            <a:ext cx="2928958" cy="2571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2800" dirty="0"/>
              <a:t>Доля обучающихся </a:t>
            </a:r>
          </a:p>
          <a:p>
            <a:r>
              <a:rPr lang="ru-RU" sz="2800" dirty="0"/>
              <a:t>на «4» и «5</a:t>
            </a:r>
            <a:r>
              <a:rPr lang="ru-RU" sz="2800" dirty="0" smtClean="0"/>
              <a:t>»</a:t>
            </a:r>
          </a:p>
          <a:p>
            <a:endParaRPr lang="ru-RU" sz="2800" dirty="0"/>
          </a:p>
          <a:p>
            <a:r>
              <a:rPr lang="ru-RU" sz="3200" dirty="0" smtClean="0"/>
              <a:t>44 </a:t>
            </a:r>
            <a:r>
              <a:rPr lang="ru-RU" sz="3200" dirty="0"/>
              <a:t>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25008" y="235990"/>
            <a:ext cx="6953569" cy="96741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И</a:t>
            </a:r>
            <a:r>
              <a:rPr lang="ru-RU" sz="4400" b="1" dirty="0" smtClean="0"/>
              <a:t>тоги </a:t>
            </a:r>
            <a:r>
              <a:rPr lang="ru-RU" sz="4400" b="1" dirty="0"/>
              <a:t>учебного </a:t>
            </a:r>
            <a:r>
              <a:rPr lang="ru-RU" sz="4400" b="1" dirty="0" smtClean="0"/>
              <a:t>года</a:t>
            </a:r>
            <a:endParaRPr lang="ru-RU" sz="4400" b="1" dirty="0"/>
          </a:p>
        </p:txBody>
      </p:sp>
      <p:pic>
        <p:nvPicPr>
          <p:cNvPr id="8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69086" y="37121"/>
            <a:ext cx="1591349" cy="14393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12427" y="1571612"/>
            <a:ext cx="3786214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endParaRPr lang="ru-RU" sz="3200" dirty="0"/>
          </a:p>
          <a:p>
            <a:r>
              <a:rPr lang="ru-RU" sz="3200" dirty="0" smtClean="0"/>
              <a:t>не успевают </a:t>
            </a:r>
            <a:endParaRPr lang="ru-RU" sz="3200" dirty="0"/>
          </a:p>
          <a:p>
            <a:r>
              <a:rPr lang="ru-RU" sz="3200" dirty="0" smtClean="0"/>
              <a:t>83 чел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36347" y="3212976"/>
            <a:ext cx="3762294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/>
              <a:t>не продолжили обучение</a:t>
            </a:r>
          </a:p>
          <a:p>
            <a:r>
              <a:rPr lang="ru-RU" sz="3200" dirty="0" smtClean="0"/>
              <a:t>13 чел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92695" y="4911408"/>
            <a:ext cx="3805945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/>
              <a:t>отчислены</a:t>
            </a:r>
          </a:p>
          <a:p>
            <a:r>
              <a:rPr lang="ru-RU" sz="3200" dirty="0" smtClean="0"/>
              <a:t>5 чел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92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4208" y="-3349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ГИА-9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986376"/>
            <a:ext cx="2555776" cy="594008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927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Допущено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 ГИА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914</a:t>
            </a:r>
            <a:r>
              <a:rPr lang="ru-RU" sz="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получили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аттестат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813</a:t>
            </a:r>
          </a:p>
          <a:p>
            <a:pPr algn="ctr"/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получили аттестат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  <p:pic>
        <p:nvPicPr>
          <p:cNvPr id="6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80615" y="116632"/>
            <a:ext cx="1151025" cy="87042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78" y="889837"/>
            <a:ext cx="670876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</TotalTime>
  <Words>315</Words>
  <Application>Microsoft Office PowerPoint</Application>
  <PresentationFormat>Экран (4:3)</PresentationFormat>
  <Paragraphs>151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От национальных целей и стратегических задач –  к качеству образования и воспитания  в Год семьи</vt:lpstr>
      <vt:lpstr>от 7 мая 2024 г.  «О национальных целях развития Российской Федерации на период до 2030 года и на перспективу до 2036 года»</vt:lpstr>
      <vt:lpstr>Общая характеристика системы образования Полевского городского округа</vt:lpstr>
      <vt:lpstr>Презентация PowerPoint</vt:lpstr>
      <vt:lpstr>Презентация PowerPoint</vt:lpstr>
      <vt:lpstr>Презентация PowerPoint</vt:lpstr>
      <vt:lpstr>Развитие  школьной инфраструктуры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Педагогический проект  «От Сталинграда до Берлина»  как инструмент сохранения исторической памяти общества и развития коммуникации между поколениями </vt:lpstr>
      <vt:lpstr>Презентация PowerPoint</vt:lpstr>
      <vt:lpstr>Презентация PowerPoint</vt:lpstr>
      <vt:lpstr>Презентация PowerPoint</vt:lpstr>
      <vt:lpstr>От национальных целей и стратегических задач –  к качеству образования и воспитания  в Год семьи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 как ресурс развития образования</dc:title>
  <dc:creator>Админ</dc:creator>
  <cp:lastModifiedBy>Админ</cp:lastModifiedBy>
  <cp:revision>112</cp:revision>
  <dcterms:created xsi:type="dcterms:W3CDTF">2019-09-17T14:05:55Z</dcterms:created>
  <dcterms:modified xsi:type="dcterms:W3CDTF">2024-08-28T12:45:08Z</dcterms:modified>
</cp:coreProperties>
</file>